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entation.xml" ContentType="application/vnd.openxmlformats-officedocument.presentationml.presentation.main+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slideLayouts/slideLayout10.xml" ContentType="application/vnd.openxmlformats-officedocument.presentationml.slideLayou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6" r:id="rId1"/>
    <p:sldMasterId id="2147483687" r:id="rId2"/>
    <p:sldMasterId id="2147483688" r:id="rId3"/>
  </p:sldMasterIdLst>
  <p:notesMasterIdLst>
    <p:notesMasterId r:id="rId41"/>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Lst>
  <p:sldSz cx="12192000" cy="6858000"/>
  <p:notesSz cx="6858000" cy="9144000"/>
  <p:embeddedFontLst>
    <p:embeddedFont>
      <p:font typeface="Bebas Neue" panose="020B0606020202050201" pitchFamily="34" charset="77"/>
      <p:regular r:id="rId42"/>
    </p:embeddedFont>
    <p:embeddedFont>
      <p:font typeface="Caveat" pitchFamily="2" charset="0"/>
      <p:regular r:id="rId43"/>
      <p:bold r:id="rId44"/>
    </p:embeddedFont>
    <p:embeddedFont>
      <p:font typeface="Century Gothic" panose="020B0502020202020204" pitchFamily="34" charset="0"/>
      <p:regular r:id="rId45"/>
      <p:bold r:id="rId46"/>
      <p:italic r:id="rId47"/>
      <p:boldItalic r:id="rId48"/>
    </p:embeddedFont>
    <p:embeddedFont>
      <p:font typeface="Merriweather Sans" pitchFamily="2" charset="77"/>
      <p:regular r:id="rId49"/>
    </p:embeddedFont>
    <p:embeddedFont>
      <p:font typeface="Poppins" pitchFamily="2" charset="77"/>
      <p:regular r:id="rId50"/>
      <p:bold r:id="rId51"/>
      <p:italic r:id="rId52"/>
      <p:boldItalic r:id="rId53"/>
    </p:embeddedFont>
    <p:embeddedFont>
      <p:font typeface="Raleway" pitchFamily="2" charset="77"/>
      <p:regular r:id="rId54"/>
      <p:bold r:id="rId55"/>
      <p:italic r:id="rId56"/>
      <p:boldItalic r:id="rId57"/>
    </p:embeddedFont>
    <p:embeddedFont>
      <p:font typeface="Roboto" panose="02000000000000000000" pitchFamily="2" charset="0"/>
      <p:regular r:id="rId58"/>
      <p:bold r:id="rId59"/>
      <p:italic r:id="rId60"/>
      <p:boldItalic r:id="rId61"/>
    </p:embeddedFont>
    <p:embeddedFont>
      <p:font typeface="Roboto Light" panose="02000000000000000000" pitchFamily="2" charset="0"/>
      <p:regular r:id="rId62"/>
      <p:italic r:id="rId6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747775"/>
          </p15:clr>
        </p15:guide>
        <p15:guide id="2" pos="384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C5797F7-B367-48AE-9769-DA50B334AC0C}">
  <a:tblStyle styleId="{BC5797F7-B367-48AE-9769-DA50B334AC0C}"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D1C164E3-2D16-4F63-A03D-591C08224574}" styleName="Table_1">
    <a:wholeTbl>
      <a:tcTxStyle b="off" i="off">
        <a:font>
          <a:latin typeface="Roboto Light"/>
          <a:ea typeface="Roboto Light"/>
          <a:cs typeface="Roboto Light"/>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7E9F1"/>
          </a:solidFill>
        </a:fill>
      </a:tcStyle>
    </a:wholeTbl>
    <a:band1H>
      <a:tcTxStyle/>
      <a:tcStyle>
        <a:tcBdr/>
        <a:fill>
          <a:solidFill>
            <a:srgbClr val="CCD1E2"/>
          </a:solidFill>
        </a:fill>
      </a:tcStyle>
    </a:band1H>
    <a:band2H>
      <a:tcTxStyle/>
      <a:tcStyle>
        <a:tcBdr/>
      </a:tcStyle>
    </a:band2H>
    <a:band1V>
      <a:tcTxStyle/>
      <a:tcStyle>
        <a:tcBdr/>
        <a:fill>
          <a:solidFill>
            <a:srgbClr val="CCD1E2"/>
          </a:solidFill>
        </a:fill>
      </a:tcStyle>
    </a:band1V>
    <a:band2V>
      <a:tcTxStyle/>
      <a:tcStyle>
        <a:tcBdr/>
      </a:tcStyle>
    </a:band2V>
    <a:lastCol>
      <a:tcTxStyle b="on" i="off">
        <a:font>
          <a:latin typeface="Roboto Light"/>
          <a:ea typeface="Roboto Light"/>
          <a:cs typeface="Roboto Light"/>
        </a:font>
        <a:srgbClr val="FFFFFF"/>
      </a:tcTxStyle>
      <a:tcStyle>
        <a:tcBdr/>
        <a:fill>
          <a:solidFill>
            <a:srgbClr val="345DAB"/>
          </a:solidFill>
        </a:fill>
      </a:tcStyle>
    </a:lastCol>
    <a:firstCol>
      <a:tcTxStyle b="on" i="off">
        <a:font>
          <a:latin typeface="Roboto Light"/>
          <a:ea typeface="Roboto Light"/>
          <a:cs typeface="Roboto Light"/>
        </a:font>
        <a:srgbClr val="FFFFFF"/>
      </a:tcTxStyle>
      <a:tcStyle>
        <a:tcBdr/>
        <a:fill>
          <a:solidFill>
            <a:srgbClr val="345DAB"/>
          </a:solidFill>
        </a:fill>
      </a:tcStyle>
    </a:firstCol>
    <a:lastRow>
      <a:tcTxStyle b="on" i="off">
        <a:font>
          <a:latin typeface="Roboto Light"/>
          <a:ea typeface="Roboto Light"/>
          <a:cs typeface="Roboto Light"/>
        </a:font>
        <a:srgbClr val="FFFFFF"/>
      </a:tcTxStyle>
      <a:tcStyle>
        <a:tcBdr>
          <a:top>
            <a:ln w="38100" cap="flat" cmpd="sng">
              <a:solidFill>
                <a:srgbClr val="FFFFFF"/>
              </a:solidFill>
              <a:prstDash val="solid"/>
              <a:round/>
              <a:headEnd type="none" w="sm" len="sm"/>
              <a:tailEnd type="none" w="sm" len="sm"/>
            </a:ln>
          </a:top>
        </a:tcBdr>
        <a:fill>
          <a:solidFill>
            <a:srgbClr val="345DAB"/>
          </a:solidFill>
        </a:fill>
      </a:tcStyle>
    </a:lastRow>
    <a:seCell>
      <a:tcTxStyle/>
      <a:tcStyle>
        <a:tcBdr/>
      </a:tcStyle>
    </a:seCell>
    <a:swCell>
      <a:tcTxStyle/>
      <a:tcStyle>
        <a:tcBdr/>
      </a:tcStyle>
    </a:swCell>
    <a:firstRow>
      <a:tcTxStyle b="on" i="off">
        <a:font>
          <a:latin typeface="Roboto Light"/>
          <a:ea typeface="Roboto Light"/>
          <a:cs typeface="Roboto Light"/>
        </a:font>
        <a:srgbClr val="FFFFFF"/>
      </a:tcTxStyle>
      <a:tcStyle>
        <a:tcBdr>
          <a:bottom>
            <a:ln w="38100" cap="flat" cmpd="sng">
              <a:solidFill>
                <a:srgbClr val="FFFFFF"/>
              </a:solidFill>
              <a:prstDash val="solid"/>
              <a:round/>
              <a:headEnd type="none" w="sm" len="sm"/>
              <a:tailEnd type="none" w="sm" len="sm"/>
            </a:ln>
          </a:bottom>
        </a:tcBdr>
        <a:fill>
          <a:solidFill>
            <a:srgbClr val="345DAB"/>
          </a:solidFill>
        </a:fill>
      </a:tcStyle>
    </a:firstRow>
    <a:neCell>
      <a:tcTxStyle/>
      <a:tcStyle>
        <a:tcBdr/>
      </a:tcStyle>
    </a:neCell>
    <a:nwCell>
      <a:tcTxStyle/>
      <a:tcStyle>
        <a:tcBdr/>
      </a:tcStyle>
    </a:nwCell>
  </a:tblStyle>
  <a:tblStyle styleId="{E612F4E3-EA6C-40BE-A1D9-4602DE4D360E}" styleName="Table_2">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17" d="100"/>
          <a:sy n="117" d="100"/>
        </p:scale>
        <p:origin x="808" y="1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font" Target="fonts/font1.fntdata"/><Relationship Id="rId47" Type="http://schemas.openxmlformats.org/officeDocument/2006/relationships/font" Target="fonts/font6.fntdata"/><Relationship Id="rId63" Type="http://schemas.openxmlformats.org/officeDocument/2006/relationships/font" Target="fonts/font22.fntdata"/><Relationship Id="rId68" Type="http://schemas.openxmlformats.org/officeDocument/2006/relationships/customXml" Target="../customXml/item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font" Target="fonts/font4.fntdata"/><Relationship Id="rId53" Type="http://schemas.openxmlformats.org/officeDocument/2006/relationships/font" Target="fonts/font12.fntdata"/><Relationship Id="rId58" Type="http://schemas.openxmlformats.org/officeDocument/2006/relationships/font" Target="fonts/font17.fntdata"/><Relationship Id="rId66"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font" Target="fonts/font20.fntdata"/><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font" Target="fonts/font2.fntdata"/><Relationship Id="rId48" Type="http://schemas.openxmlformats.org/officeDocument/2006/relationships/font" Target="fonts/font7.fntdata"/><Relationship Id="rId56" Type="http://schemas.openxmlformats.org/officeDocument/2006/relationships/font" Target="fonts/font15.fntdata"/><Relationship Id="rId64" Type="http://schemas.openxmlformats.org/officeDocument/2006/relationships/presProps" Target="presProps.xml"/><Relationship Id="rId69" Type="http://schemas.openxmlformats.org/officeDocument/2006/relationships/customXml" Target="../customXml/item2.xml"/><Relationship Id="rId8" Type="http://schemas.openxmlformats.org/officeDocument/2006/relationships/slide" Target="slides/slide5.xml"/><Relationship Id="rId51" Type="http://schemas.openxmlformats.org/officeDocument/2006/relationships/font" Target="fonts/font10.fntdata"/><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font" Target="fonts/font5.fntdata"/><Relationship Id="rId59" Type="http://schemas.openxmlformats.org/officeDocument/2006/relationships/font" Target="fonts/font18.fntdata"/><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notesMaster" Target="notesMasters/notesMaster1.xml"/><Relationship Id="rId54" Type="http://schemas.openxmlformats.org/officeDocument/2006/relationships/font" Target="fonts/font13.fntdata"/><Relationship Id="rId62" Type="http://schemas.openxmlformats.org/officeDocument/2006/relationships/font" Target="fonts/font21.fntdata"/><Relationship Id="rId7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font" Target="fonts/font8.fntdata"/><Relationship Id="rId57" Type="http://schemas.openxmlformats.org/officeDocument/2006/relationships/font" Target="fonts/font16.fntdata"/><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font" Target="fonts/font3.fntdata"/><Relationship Id="rId52" Type="http://schemas.openxmlformats.org/officeDocument/2006/relationships/font" Target="fonts/font11.fntdata"/><Relationship Id="rId60" Type="http://schemas.openxmlformats.org/officeDocument/2006/relationships/font" Target="fonts/font19.fntdata"/><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font" Target="fonts/font9.fntdata"/><Relationship Id="rId55"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2fc3d450777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2fc3d450777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36f854194f9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62" name="Google Shape;362;g36f854194f9_0_7:notes"/>
          <p:cNvSpPr txBox="1">
            <a:spLocks noGrp="1"/>
          </p:cNvSpPr>
          <p:nvPr>
            <p:ph type="body" idx="1"/>
          </p:nvPr>
        </p:nvSpPr>
        <p:spPr>
          <a:xfrm>
            <a:off x="914402" y="4343406"/>
            <a:ext cx="50292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2000"/>
              <a:buFont typeface="Merriweather Sans"/>
              <a:buNone/>
            </a:pPr>
            <a:r>
              <a:rPr lang="en-US" sz="1100">
                <a:latin typeface="Roboto"/>
                <a:ea typeface="Roboto"/>
                <a:cs typeface="Roboto"/>
                <a:sym typeface="Roboto"/>
              </a:rPr>
              <a:t>When you talk about the types of results you are trying to achieve through your program, whether gender equality-related or broader development outcomes, you implicitly have a theory of change in mind. At its core, a ToC is like a blueprint or a roadmap for creating change.</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It doesn't just list what a project will do (Activities and Outputs within our control); it tells a logical story of </a:t>
            </a:r>
            <a:r>
              <a:rPr lang="en-US" sz="1100" i="1">
                <a:latin typeface="Roboto"/>
                <a:ea typeface="Roboto"/>
                <a:cs typeface="Roboto"/>
                <a:sym typeface="Roboto"/>
              </a:rPr>
              <a:t>how</a:t>
            </a:r>
            <a:r>
              <a:rPr lang="en-US" sz="1100">
                <a:latin typeface="Roboto"/>
                <a:ea typeface="Roboto"/>
                <a:cs typeface="Roboto"/>
                <a:sym typeface="Roboto"/>
              </a:rPr>
              <a:t> you expect those activities to lead to your ultimate goal (Impact). It answers the question: 'If we do these things, what changes do we expect to see for different genders, and why do we believe that?'</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[Click to animate] </a:t>
            </a:r>
            <a:r>
              <a:rPr lang="en-US" sz="1100">
                <a:latin typeface="Roboto"/>
                <a:ea typeface="Roboto"/>
                <a:cs typeface="Roboto"/>
                <a:sym typeface="Roboto"/>
              </a:rPr>
              <a:t>A key part of a ToC is that it forces us to be clear about our assumptions. For example, a program might assume that providing leadership training to women will automatically lead to them taking on more leadership roles. A ToC makes that assumption visible so that it can be tested and validated.</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So, why is this essential for our discussion on gender and M&amp;E? Because a good ToC provides the structure for our M&amp;E plan. It shows us exactly what we need to measure at each step to see if our gender equality goals are being met. It helps us identify the key gender-related changes we need to track, turning our theory into something we can actually measure, test and validate.</a:t>
            </a:r>
            <a:endParaRPr sz="1100">
              <a:latin typeface="Roboto"/>
              <a:ea typeface="Roboto"/>
              <a:cs typeface="Roboto"/>
              <a:sym typeface="Roboto"/>
            </a:endParaRPr>
          </a:p>
          <a:p>
            <a:pPr marL="0" lvl="0" indent="0" algn="l" rtl="0">
              <a:lnSpc>
                <a:spcPct val="115000"/>
              </a:lnSpc>
              <a:spcBef>
                <a:spcPts val="1200"/>
              </a:spcBef>
              <a:spcAft>
                <a:spcPts val="1200"/>
              </a:spcAft>
              <a:buSzPts val="1100"/>
              <a:buFont typeface="Arial"/>
              <a:buNone/>
            </a:pPr>
            <a:r>
              <a:rPr lang="en-US" sz="1100">
                <a:latin typeface="Roboto"/>
                <a:ea typeface="Roboto"/>
                <a:cs typeface="Roboto"/>
                <a:sym typeface="Roboto"/>
              </a:rPr>
              <a:t>Now, let's look at a concrete example to see how this works in practice.</a:t>
            </a:r>
            <a:endParaRPr sz="1100">
              <a:latin typeface="Roboto"/>
              <a:ea typeface="Roboto"/>
              <a:cs typeface="Roboto"/>
              <a:sym typeface="Roboto"/>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36e031a8e42_0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36e031a8e42_0_1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Let's look at this example from A360, and SRH program for adolescent girls in Ethiopia, Kenya and Nigeria. This is a simplified version that focuses on the higher-level changes the program wants to achieve.</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As you can see, this ToC clearly articulates the kinds of gender equality results the program is aiming for. Notice it has two primary outcomes, forming two pillars of change: one is a health outcome related to SRH, and the other is a specific </a:t>
            </a:r>
            <a:r>
              <a:rPr lang="en-US" sz="1100" b="1">
                <a:latin typeface="Roboto"/>
                <a:ea typeface="Roboto"/>
                <a:cs typeface="Roboto"/>
                <a:sym typeface="Roboto"/>
              </a:rPr>
              <a:t>gender outcome</a:t>
            </a:r>
            <a:r>
              <a:rPr lang="en-US" sz="1100">
                <a:latin typeface="Roboto"/>
                <a:ea typeface="Roboto"/>
                <a:cs typeface="Roboto"/>
                <a:sym typeface="Roboto"/>
              </a:rPr>
              <a:t> related to adolescent girls' </a:t>
            </a:r>
            <a:r>
              <a:rPr lang="en-US" sz="1100" b="1">
                <a:latin typeface="Roboto"/>
                <a:ea typeface="Roboto"/>
                <a:cs typeface="Roboto"/>
                <a:sym typeface="Roboto"/>
              </a:rPr>
              <a:t>agency</a:t>
            </a:r>
            <a:r>
              <a:rPr lang="en-US" sz="1100">
                <a:latin typeface="Roboto"/>
                <a:ea typeface="Roboto"/>
                <a:cs typeface="Roboto"/>
                <a:sym typeface="Roboto"/>
              </a:rPr>
              <a:t>—their ability to make decisions, negotiate, and have self-efficacy.</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This is where the ToC becomes the foundation for M&amp;E. It tells us exactly </a:t>
            </a:r>
            <a:r>
              <a:rPr lang="en-US" sz="1100" i="1">
                <a:latin typeface="Roboto"/>
                <a:ea typeface="Roboto"/>
                <a:cs typeface="Roboto"/>
                <a:sym typeface="Roboto"/>
              </a:rPr>
              <a:t>what</a:t>
            </a:r>
            <a:r>
              <a:rPr lang="en-US" sz="1100">
                <a:latin typeface="Roboto"/>
                <a:ea typeface="Roboto"/>
                <a:cs typeface="Roboto"/>
                <a:sym typeface="Roboto"/>
              </a:rPr>
              <a:t> to measure to know if we are making progress on these pillars. We can't just assume agency is increasing; we have to track it.</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So, looking at the intermediate outcome related to agency, the ToC prompts us to develop specific indicators. For example, an indicator could be: </a:t>
            </a:r>
            <a:r>
              <a:rPr lang="en-US" sz="1100" i="1">
                <a:latin typeface="Roboto"/>
                <a:ea typeface="Roboto"/>
                <a:cs typeface="Roboto"/>
                <a:sym typeface="Roboto"/>
              </a:rPr>
              <a:t>'The percentage of adolescent girls who report feeling confident to express their opinion to a parent or partner.'</a:t>
            </a:r>
            <a:endParaRPr sz="1100" i="1">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To demonstrate our program caused the changes in our M&amp;E plan, the ToC guides us to collect data for these indicators </a:t>
            </a:r>
            <a:r>
              <a:rPr lang="en-US" sz="1100" i="1">
                <a:latin typeface="Roboto"/>
                <a:ea typeface="Roboto"/>
                <a:cs typeface="Roboto"/>
                <a:sym typeface="Roboto"/>
              </a:rPr>
              <a:t>before</a:t>
            </a:r>
            <a:r>
              <a:rPr lang="en-US" sz="1100">
                <a:latin typeface="Roboto"/>
                <a:ea typeface="Roboto"/>
                <a:cs typeface="Roboto"/>
                <a:sym typeface="Roboto"/>
              </a:rPr>
              <a:t> the program starts to get a baseline,</a:t>
            </a:r>
            <a:r>
              <a:rPr lang="en-US" sz="1100">
                <a:solidFill>
                  <a:srgbClr val="EA155B"/>
                </a:solidFill>
                <a:latin typeface="Roboto"/>
                <a:ea typeface="Roboto"/>
                <a:cs typeface="Roboto"/>
                <a:sym typeface="Roboto"/>
              </a:rPr>
              <a:t> </a:t>
            </a:r>
            <a:r>
              <a:rPr lang="en-US" sz="1100">
                <a:latin typeface="Roboto"/>
                <a:ea typeface="Roboto"/>
                <a:cs typeface="Roboto"/>
                <a:sym typeface="Roboto"/>
              </a:rPr>
              <a:t>and then again during (for example at mid-term) and after the intervention. This allows us to measure the 'distance traveled' and demonstrate our specific impact on gender equality."</a:t>
            </a:r>
            <a:endParaRPr sz="1100">
              <a:latin typeface="Roboto"/>
              <a:ea typeface="Roboto"/>
              <a:cs typeface="Roboto"/>
              <a:sym typeface="Roboto"/>
            </a:endParaRPr>
          </a:p>
          <a:p>
            <a:pPr marL="0" lvl="0" indent="0" algn="l" rtl="0">
              <a:spcBef>
                <a:spcPts val="1200"/>
              </a:spcBef>
              <a:spcAft>
                <a:spcPts val="0"/>
              </a:spcAft>
              <a:buNone/>
            </a:pPr>
            <a:endParaRPr>
              <a:latin typeface="Roboto"/>
              <a:ea typeface="Roboto"/>
              <a:cs typeface="Roboto"/>
              <a:sym typeface="Roboto"/>
            </a:endParaRPr>
          </a:p>
        </p:txBody>
      </p:sp>
      <p:sp>
        <p:nvSpPr>
          <p:cNvPr id="394" name="Google Shape;394;g36e031a8e42_0_1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2e6a673ff06_0_1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3" name="Google Shape;413;g2e6a673ff06_0_1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Roboto"/>
                <a:ea typeface="Roboto"/>
                <a:cs typeface="Roboto"/>
                <a:sym typeface="Roboto"/>
              </a:rPr>
              <a:t>Now we know what we mean by gender sensitive M&amp;E and why it’s important. So how do we go about making sure our M&amp;E processes are gender-sensitive, and our gender equality initiatives are being measured?</a:t>
            </a:r>
            <a:endParaRPr sz="1100">
              <a:latin typeface="Roboto"/>
              <a:ea typeface="Roboto"/>
              <a:cs typeface="Roboto"/>
              <a:sym typeface="Roboto"/>
            </a:endParaRPr>
          </a:p>
        </p:txBody>
      </p:sp>
      <p:sp>
        <p:nvSpPr>
          <p:cNvPr id="414" name="Google Shape;414;g2e6a673ff06_0_1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318c0a4849a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9" name="Google Shape;419;g318c0a4849a_0_3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Gender considerations can and ideally should be integrate throughout the entire M&amp;E cycle, from project design, to planning the M&amp;E system, collecting the data, and analyzing and learning from it. [this slide is animated]</a:t>
            </a:r>
            <a:r>
              <a:rPr lang="en-US" sz="1100">
                <a:solidFill>
                  <a:schemeClr val="dk1"/>
                </a:solidFill>
                <a:latin typeface="Roboto"/>
                <a:ea typeface="Roboto"/>
                <a:cs typeface="Roboto"/>
                <a:sym typeface="Roboto"/>
              </a:rPr>
              <a:t> </a:t>
            </a:r>
            <a:endParaRPr sz="1100">
              <a:solidFill>
                <a:schemeClr val="dk1"/>
              </a:solidFill>
              <a:latin typeface="Roboto"/>
              <a:ea typeface="Roboto"/>
              <a:cs typeface="Roboto"/>
              <a:sym typeface="Roboto"/>
            </a:endParaRPr>
          </a:p>
          <a:p>
            <a:pPr marL="457200" lvl="0" indent="-228600" algn="l" rtl="0">
              <a:lnSpc>
                <a:spcPct val="115000"/>
              </a:lnSpc>
              <a:spcBef>
                <a:spcPts val="0"/>
              </a:spcBef>
              <a:spcAft>
                <a:spcPts val="0"/>
              </a:spcAft>
              <a:buClr>
                <a:schemeClr val="dk1"/>
              </a:buClr>
              <a:buSzPts val="1100"/>
              <a:buFont typeface="Arial"/>
              <a:buNone/>
            </a:pPr>
            <a:r>
              <a:rPr lang="en-US" sz="1100">
                <a:solidFill>
                  <a:schemeClr val="dk1"/>
                </a:solidFill>
                <a:latin typeface="Roboto"/>
                <a:ea typeface="Roboto"/>
                <a:cs typeface="Roboto"/>
                <a:sym typeface="Roboto"/>
              </a:rPr>
              <a:t>1. 	When you are designing your intervention - gender analysis - which explores the differing roles of men and women, their access to resources and gender relations - is a critical first step to gender mainstreaming - and will help you to ensure your intervention takes gender considerations into account. By engaging women and men in any product or project design, you can also help to ensure that your intervention is designed in a gender</a:t>
            </a:r>
            <a:r>
              <a:rPr lang="en-US" sz="1100">
                <a:latin typeface="Roboto"/>
                <a:ea typeface="Roboto"/>
                <a:cs typeface="Roboto"/>
                <a:sym typeface="Roboto"/>
              </a:rPr>
              <a:t> </a:t>
            </a:r>
            <a:r>
              <a:rPr lang="en-US" sz="1100">
                <a:solidFill>
                  <a:schemeClr val="dk1"/>
                </a:solidFill>
                <a:latin typeface="Roboto"/>
                <a:ea typeface="Roboto"/>
                <a:cs typeface="Roboto"/>
                <a:sym typeface="Roboto"/>
              </a:rPr>
              <a:t>sensitive/gender</a:t>
            </a:r>
            <a:r>
              <a:rPr lang="en-US" sz="1100">
                <a:latin typeface="Roboto"/>
                <a:ea typeface="Roboto"/>
                <a:cs typeface="Roboto"/>
                <a:sym typeface="Roboto"/>
              </a:rPr>
              <a:t> </a:t>
            </a:r>
            <a:r>
              <a:rPr lang="en-US" sz="1100">
                <a:solidFill>
                  <a:schemeClr val="dk1"/>
                </a:solidFill>
                <a:latin typeface="Roboto"/>
                <a:ea typeface="Roboto"/>
                <a:cs typeface="Roboto"/>
                <a:sym typeface="Roboto"/>
              </a:rPr>
              <a:t>transformative way. </a:t>
            </a:r>
            <a:endParaRPr sz="1100">
              <a:solidFill>
                <a:schemeClr val="dk1"/>
              </a:solidFill>
              <a:latin typeface="Roboto"/>
              <a:ea typeface="Roboto"/>
              <a:cs typeface="Roboto"/>
              <a:sym typeface="Roboto"/>
            </a:endParaRPr>
          </a:p>
          <a:p>
            <a:pPr marL="457200" lvl="0" indent="-228600" algn="l" rtl="0">
              <a:lnSpc>
                <a:spcPct val="115000"/>
              </a:lnSpc>
              <a:spcBef>
                <a:spcPts val="0"/>
              </a:spcBef>
              <a:spcAft>
                <a:spcPts val="0"/>
              </a:spcAft>
              <a:buClr>
                <a:schemeClr val="dk1"/>
              </a:buClr>
              <a:buSzPts val="1100"/>
              <a:buFont typeface="Arial"/>
              <a:buNone/>
            </a:pPr>
            <a:r>
              <a:rPr lang="en-US" sz="1100">
                <a:solidFill>
                  <a:schemeClr val="dk1"/>
                </a:solidFill>
                <a:latin typeface="Roboto"/>
                <a:ea typeface="Roboto"/>
                <a:cs typeface="Roboto"/>
                <a:sym typeface="Roboto"/>
              </a:rPr>
              <a:t>2.	When you are at the stage of designing your </a:t>
            </a:r>
            <a:r>
              <a:rPr lang="en-US" sz="1100">
                <a:latin typeface="Roboto"/>
                <a:ea typeface="Roboto"/>
                <a:cs typeface="Roboto"/>
                <a:sym typeface="Roboto"/>
              </a:rPr>
              <a:t>M&amp;E</a:t>
            </a:r>
            <a:r>
              <a:rPr lang="en-US" sz="1100">
                <a:solidFill>
                  <a:schemeClr val="dk1"/>
                </a:solidFill>
                <a:latin typeface="Roboto"/>
                <a:ea typeface="Roboto"/>
                <a:cs typeface="Roboto"/>
                <a:sym typeface="Roboto"/>
              </a:rPr>
              <a:t> framework and plan, gender can be both integrated within your </a:t>
            </a:r>
            <a:r>
              <a:rPr lang="en-US" sz="1100">
                <a:latin typeface="Roboto"/>
                <a:ea typeface="Roboto"/>
                <a:cs typeface="Roboto"/>
                <a:sym typeface="Roboto"/>
              </a:rPr>
              <a:t>M&amp;E</a:t>
            </a:r>
            <a:r>
              <a:rPr lang="en-US" sz="1100">
                <a:solidFill>
                  <a:schemeClr val="dk1"/>
                </a:solidFill>
                <a:latin typeface="Roboto"/>
                <a:ea typeface="Roboto"/>
                <a:cs typeface="Roboto"/>
                <a:sym typeface="Roboto"/>
              </a:rPr>
              <a:t> questions - and you may also chose to identify specific gender equality focused questions.</a:t>
            </a:r>
            <a:r>
              <a:rPr lang="en-US" sz="1100">
                <a:latin typeface="Roboto"/>
                <a:ea typeface="Roboto"/>
                <a:cs typeface="Roboto"/>
                <a:sym typeface="Roboto"/>
              </a:rPr>
              <a:t> </a:t>
            </a:r>
            <a:r>
              <a:rPr lang="en-US" sz="1100">
                <a:solidFill>
                  <a:schemeClr val="dk1"/>
                </a:solidFill>
                <a:latin typeface="Roboto"/>
                <a:ea typeface="Roboto"/>
                <a:cs typeface="Roboto"/>
                <a:sym typeface="Roboto"/>
              </a:rPr>
              <a:t>A critical step in this process is identifying gender</a:t>
            </a:r>
            <a:r>
              <a:rPr lang="en-US" sz="1100">
                <a:latin typeface="Roboto"/>
                <a:ea typeface="Roboto"/>
                <a:cs typeface="Roboto"/>
                <a:sym typeface="Roboto"/>
              </a:rPr>
              <a:t>-</a:t>
            </a:r>
            <a:r>
              <a:rPr lang="en-US" sz="1100">
                <a:solidFill>
                  <a:schemeClr val="dk1"/>
                </a:solidFill>
                <a:latin typeface="Roboto"/>
                <a:ea typeface="Roboto"/>
                <a:cs typeface="Roboto"/>
                <a:sym typeface="Roboto"/>
              </a:rPr>
              <a:t>sensitive indicators to then track change - I will be talking about this more in later slides. </a:t>
            </a:r>
            <a:endParaRPr sz="1100">
              <a:latin typeface="Roboto"/>
              <a:ea typeface="Roboto"/>
              <a:cs typeface="Roboto"/>
              <a:sym typeface="Roboto"/>
            </a:endParaRPr>
          </a:p>
          <a:p>
            <a:pPr marL="457200" lvl="0" indent="-228600" algn="l" rtl="0">
              <a:lnSpc>
                <a:spcPct val="115000"/>
              </a:lnSpc>
              <a:spcBef>
                <a:spcPts val="0"/>
              </a:spcBef>
              <a:spcAft>
                <a:spcPts val="0"/>
              </a:spcAft>
              <a:buClr>
                <a:schemeClr val="dk1"/>
              </a:buClr>
              <a:buSzPts val="1100"/>
              <a:buFont typeface="Arial"/>
              <a:buNone/>
            </a:pPr>
            <a:r>
              <a:rPr lang="en-US" sz="1100">
                <a:solidFill>
                  <a:schemeClr val="dk1"/>
                </a:solidFill>
                <a:latin typeface="Roboto"/>
                <a:ea typeface="Roboto"/>
                <a:cs typeface="Roboto"/>
                <a:sym typeface="Roboto"/>
              </a:rPr>
              <a:t>3.   Once you have determined your indicators, you need to make sure</a:t>
            </a:r>
            <a:r>
              <a:rPr lang="en-US" sz="1100">
                <a:latin typeface="Roboto"/>
                <a:ea typeface="Roboto"/>
                <a:cs typeface="Roboto"/>
                <a:sym typeface="Roboto"/>
              </a:rPr>
              <a:t> </a:t>
            </a:r>
            <a:r>
              <a:rPr lang="en-US" sz="1100">
                <a:solidFill>
                  <a:schemeClr val="dk1"/>
                </a:solidFill>
                <a:latin typeface="Roboto"/>
                <a:ea typeface="Roboto"/>
                <a:cs typeface="Roboto"/>
                <a:sym typeface="Roboto"/>
              </a:rPr>
              <a:t>that your </a:t>
            </a:r>
            <a:r>
              <a:rPr lang="en-US" sz="1100">
                <a:latin typeface="Roboto"/>
                <a:ea typeface="Roboto"/>
                <a:cs typeface="Roboto"/>
                <a:sym typeface="Roboto"/>
              </a:rPr>
              <a:t>M&amp;E</a:t>
            </a:r>
            <a:r>
              <a:rPr lang="en-US" sz="1100">
                <a:solidFill>
                  <a:schemeClr val="dk1"/>
                </a:solidFill>
                <a:latin typeface="Roboto"/>
                <a:ea typeface="Roboto"/>
                <a:cs typeface="Roboto"/>
                <a:sym typeface="Roboto"/>
              </a:rPr>
              <a:t> approaches and methods are right-sized and appropriate. And this</a:t>
            </a:r>
            <a:r>
              <a:rPr lang="en-US" sz="1100">
                <a:latin typeface="Roboto"/>
                <a:ea typeface="Roboto"/>
                <a:cs typeface="Roboto"/>
                <a:sym typeface="Roboto"/>
              </a:rPr>
              <a:t> </a:t>
            </a:r>
            <a:r>
              <a:rPr lang="en-US" sz="1100">
                <a:solidFill>
                  <a:schemeClr val="dk1"/>
                </a:solidFill>
                <a:latin typeface="Roboto"/>
                <a:ea typeface="Roboto"/>
                <a:cs typeface="Roboto"/>
                <a:sym typeface="Roboto"/>
              </a:rPr>
              <a:t>includes taking steps and putting in place best practice measures to ensure</a:t>
            </a:r>
            <a:r>
              <a:rPr lang="en-US" sz="1100">
                <a:latin typeface="Roboto"/>
                <a:ea typeface="Roboto"/>
                <a:cs typeface="Roboto"/>
                <a:sym typeface="Roboto"/>
              </a:rPr>
              <a:t> </a:t>
            </a:r>
            <a:r>
              <a:rPr lang="en-US" sz="1100">
                <a:solidFill>
                  <a:schemeClr val="dk1"/>
                </a:solidFill>
                <a:latin typeface="Roboto"/>
                <a:ea typeface="Roboto"/>
                <a:cs typeface="Roboto"/>
                <a:sym typeface="Roboto"/>
              </a:rPr>
              <a:t>gender-sensitive data collection. </a:t>
            </a:r>
            <a:endParaRPr sz="1100">
              <a:latin typeface="Roboto"/>
              <a:ea typeface="Roboto"/>
              <a:cs typeface="Roboto"/>
              <a:sym typeface="Roboto"/>
            </a:endParaRPr>
          </a:p>
          <a:p>
            <a:pPr marL="457200" lvl="0" indent="-228600" algn="l" rtl="0">
              <a:lnSpc>
                <a:spcPct val="115000"/>
              </a:lnSpc>
              <a:spcBef>
                <a:spcPts val="0"/>
              </a:spcBef>
              <a:spcAft>
                <a:spcPts val="0"/>
              </a:spcAft>
              <a:buClr>
                <a:schemeClr val="dk1"/>
              </a:buClr>
              <a:buSzPts val="1100"/>
              <a:buFont typeface="Arial"/>
              <a:buNone/>
            </a:pPr>
            <a:r>
              <a:rPr lang="en-US" sz="1100">
                <a:solidFill>
                  <a:schemeClr val="dk1"/>
                </a:solidFill>
                <a:latin typeface="Roboto"/>
                <a:ea typeface="Roboto"/>
                <a:cs typeface="Roboto"/>
                <a:sym typeface="Roboto"/>
              </a:rPr>
              <a:t>4.   Gender can be integrated within your data collection tools, ensuring</a:t>
            </a:r>
            <a:r>
              <a:rPr lang="en-US" sz="1100">
                <a:latin typeface="Roboto"/>
                <a:ea typeface="Roboto"/>
                <a:cs typeface="Roboto"/>
                <a:sym typeface="Roboto"/>
              </a:rPr>
              <a:t> </a:t>
            </a:r>
            <a:r>
              <a:rPr lang="en-US" sz="1100">
                <a:solidFill>
                  <a:schemeClr val="dk1"/>
                </a:solidFill>
                <a:latin typeface="Roboto"/>
                <a:ea typeface="Roboto"/>
                <a:cs typeface="Roboto"/>
                <a:sym typeface="Roboto"/>
              </a:rPr>
              <a:t>field teams are provided with adequate and tailored gender</a:t>
            </a:r>
            <a:r>
              <a:rPr lang="en-US" sz="1100">
                <a:latin typeface="Roboto"/>
                <a:ea typeface="Roboto"/>
                <a:cs typeface="Roboto"/>
                <a:sym typeface="Roboto"/>
              </a:rPr>
              <a:t> </a:t>
            </a:r>
            <a:r>
              <a:rPr lang="en-US" sz="1100">
                <a:solidFill>
                  <a:schemeClr val="dk1"/>
                </a:solidFill>
                <a:latin typeface="Roboto"/>
                <a:ea typeface="Roboto"/>
                <a:cs typeface="Roboto"/>
                <a:sym typeface="Roboto"/>
              </a:rPr>
              <a:t>sensitive training, and</a:t>
            </a:r>
            <a:r>
              <a:rPr lang="en-US" sz="1100">
                <a:latin typeface="Roboto"/>
                <a:ea typeface="Roboto"/>
                <a:cs typeface="Roboto"/>
                <a:sym typeface="Roboto"/>
              </a:rPr>
              <a:t> </a:t>
            </a:r>
            <a:r>
              <a:rPr lang="en-US" sz="1100">
                <a:solidFill>
                  <a:schemeClr val="dk1"/>
                </a:solidFill>
                <a:latin typeface="Roboto"/>
                <a:ea typeface="Roboto"/>
                <a:cs typeface="Roboto"/>
                <a:sym typeface="Roboto"/>
              </a:rPr>
              <a:t>finally, you may want to consider participatory data collection methods – as a</a:t>
            </a:r>
            <a:r>
              <a:rPr lang="en-US" sz="1100">
                <a:latin typeface="Roboto"/>
                <a:ea typeface="Roboto"/>
                <a:cs typeface="Roboto"/>
                <a:sym typeface="Roboto"/>
              </a:rPr>
              <a:t> </a:t>
            </a:r>
            <a:r>
              <a:rPr lang="en-US" sz="1100">
                <a:solidFill>
                  <a:schemeClr val="dk1"/>
                </a:solidFill>
                <a:latin typeface="Roboto"/>
                <a:ea typeface="Roboto"/>
                <a:cs typeface="Roboto"/>
                <a:sym typeface="Roboto"/>
              </a:rPr>
              <a:t>means to collect high quality data on gender-sensitive areas.</a:t>
            </a:r>
            <a:endParaRPr sz="1100">
              <a:solidFill>
                <a:schemeClr val="dk1"/>
              </a:solidFill>
              <a:latin typeface="Roboto"/>
              <a:ea typeface="Roboto"/>
              <a:cs typeface="Roboto"/>
              <a:sym typeface="Roboto"/>
            </a:endParaRPr>
          </a:p>
          <a:p>
            <a:pPr marL="457200" lvl="0" indent="-228600" algn="l" rtl="0">
              <a:lnSpc>
                <a:spcPct val="115000"/>
              </a:lnSpc>
              <a:spcBef>
                <a:spcPts val="0"/>
              </a:spcBef>
              <a:spcAft>
                <a:spcPts val="0"/>
              </a:spcAft>
              <a:buClr>
                <a:schemeClr val="dk1"/>
              </a:buClr>
              <a:buSzPts val="1100"/>
              <a:buFont typeface="Arial"/>
              <a:buNone/>
            </a:pPr>
            <a:r>
              <a:rPr lang="en-US" sz="1100">
                <a:solidFill>
                  <a:schemeClr val="dk1"/>
                </a:solidFill>
                <a:latin typeface="Roboto"/>
                <a:ea typeface="Roboto"/>
                <a:cs typeface="Roboto"/>
                <a:sym typeface="Roboto"/>
              </a:rPr>
              <a:t>5.</a:t>
            </a:r>
            <a:r>
              <a:rPr lang="en-US" sz="1100">
                <a:latin typeface="Roboto"/>
                <a:ea typeface="Roboto"/>
                <a:cs typeface="Roboto"/>
                <a:sym typeface="Roboto"/>
              </a:rPr>
              <a:t>  </a:t>
            </a:r>
            <a:r>
              <a:rPr lang="en-US" sz="1100">
                <a:solidFill>
                  <a:schemeClr val="dk1"/>
                </a:solidFill>
                <a:latin typeface="Roboto"/>
                <a:ea typeface="Roboto"/>
                <a:cs typeface="Roboto"/>
                <a:sym typeface="Roboto"/>
              </a:rPr>
              <a:t>Finally, arguably the most important stage is then what to do with the data you have collected, to analy</a:t>
            </a:r>
            <a:r>
              <a:rPr lang="en-US" sz="1100">
                <a:latin typeface="Roboto"/>
                <a:ea typeface="Roboto"/>
                <a:cs typeface="Roboto"/>
                <a:sym typeface="Roboto"/>
              </a:rPr>
              <a:t>z</a:t>
            </a:r>
            <a:r>
              <a:rPr lang="en-US" sz="1100">
                <a:solidFill>
                  <a:schemeClr val="dk1"/>
                </a:solidFill>
                <a:latin typeface="Roboto"/>
                <a:ea typeface="Roboto"/>
                <a:cs typeface="Roboto"/>
                <a:sym typeface="Roboto"/>
              </a:rPr>
              <a:t>e and elevate gender</a:t>
            </a:r>
            <a:r>
              <a:rPr lang="en-US" sz="1100">
                <a:latin typeface="Roboto"/>
                <a:ea typeface="Roboto"/>
                <a:cs typeface="Roboto"/>
                <a:sym typeface="Roboto"/>
              </a:rPr>
              <a:t>-</a:t>
            </a:r>
            <a:r>
              <a:rPr lang="en-US" sz="1100">
                <a:solidFill>
                  <a:schemeClr val="dk1"/>
                </a:solidFill>
                <a:latin typeface="Roboto"/>
                <a:ea typeface="Roboto"/>
                <a:cs typeface="Roboto"/>
                <a:sym typeface="Roboto"/>
              </a:rPr>
              <a:t>related insights and learning, use this to course correct and improve your intervention</a:t>
            </a:r>
            <a:r>
              <a:rPr lang="en-US" sz="1100">
                <a:latin typeface="Roboto"/>
                <a:ea typeface="Roboto"/>
                <a:cs typeface="Roboto"/>
                <a:sym typeface="Roboto"/>
              </a:rPr>
              <a:t>’</a:t>
            </a:r>
            <a:r>
              <a:rPr lang="en-US" sz="1100">
                <a:solidFill>
                  <a:schemeClr val="dk1"/>
                </a:solidFill>
                <a:latin typeface="Roboto"/>
                <a:ea typeface="Roboto"/>
                <a:cs typeface="Roboto"/>
                <a:sym typeface="Roboto"/>
              </a:rPr>
              <a:t>s impact on gender equality, and share learning and reflections for wider benefit.</a:t>
            </a:r>
            <a:endParaRPr sz="1100">
              <a:solidFill>
                <a:schemeClr val="dk1"/>
              </a:solidFill>
              <a:latin typeface="Roboto"/>
              <a:ea typeface="Roboto"/>
              <a:cs typeface="Roboto"/>
              <a:sym typeface="Roboto"/>
            </a:endParaRPr>
          </a:p>
          <a:p>
            <a:pPr marL="457200" lvl="0" indent="-228600" algn="l" rtl="0">
              <a:lnSpc>
                <a:spcPct val="115000"/>
              </a:lnSpc>
              <a:spcBef>
                <a:spcPts val="0"/>
              </a:spcBef>
              <a:spcAft>
                <a:spcPts val="0"/>
              </a:spcAft>
              <a:buClr>
                <a:schemeClr val="dk1"/>
              </a:buClr>
              <a:buSzPts val="1100"/>
              <a:buFont typeface="Arial"/>
              <a:buNone/>
            </a:pPr>
            <a:endParaRPr sz="1100">
              <a:solidFill>
                <a:schemeClr val="dk1"/>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This module will focus on steps 2, 3 and 4 of the M&amp;E cycle. </a:t>
            </a:r>
            <a:endParaRPr sz="1100">
              <a:solidFill>
                <a:schemeClr val="dk1"/>
              </a:solidFill>
              <a:latin typeface="Roboto"/>
              <a:ea typeface="Roboto"/>
              <a:cs typeface="Roboto"/>
              <a:sym typeface="Roboto"/>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g319bb9a17a2_0_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0" name="Google Shape;470;g319bb9a17a2_0_5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As we have covered the importance of gender analysis and gender integration (step 1) in Module 1, let’s jump right into the second step of M&amp;E planning.</a:t>
            </a:r>
            <a:endParaRPr sz="1100">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sz="1300">
              <a:solidFill>
                <a:srgbClr val="EA155B"/>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g31db5cde179_6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7" name="Google Shape;507;g31db5cde179_6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So, now that you’ve designed your intervention based on a gender analysis, you’re at the stage of developing your M&amp;E framework and plan.</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Char char="●"/>
            </a:pPr>
            <a:r>
              <a:rPr lang="en-US" sz="1100">
                <a:latin typeface="Roboto"/>
                <a:ea typeface="Roboto"/>
                <a:cs typeface="Roboto"/>
                <a:sym typeface="Roboto"/>
              </a:rPr>
              <a:t>The starting point for all M&amp;E activities is to identify the key questions you’re trying to answer.</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a:latin typeface="Roboto"/>
                <a:ea typeface="Roboto"/>
                <a:cs typeface="Roboto"/>
                <a:sym typeface="Roboto"/>
              </a:rPr>
              <a:t>A useful framework for identifying M&amp;E questions is to ask:</a:t>
            </a:r>
            <a:br>
              <a:rPr lang="en-US" sz="1100">
                <a:latin typeface="Roboto"/>
                <a:ea typeface="Roboto"/>
                <a:cs typeface="Roboto"/>
                <a:sym typeface="Roboto"/>
              </a:rPr>
            </a:br>
            <a:r>
              <a:rPr lang="en-US" sz="1100" b="1">
                <a:latin typeface="Roboto"/>
                <a:ea typeface="Roboto"/>
                <a:cs typeface="Roboto"/>
                <a:sym typeface="Roboto"/>
              </a:rPr>
              <a:t>What (including for how many, and for Whom exactly), How, Why, and Now What.</a:t>
            </a:r>
            <a:endParaRPr sz="1100" b="1">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AutoNum type="arabicPeriod"/>
            </a:pPr>
            <a:r>
              <a:rPr lang="en-US" sz="1100" b="1">
                <a:latin typeface="Roboto"/>
                <a:ea typeface="Roboto"/>
                <a:cs typeface="Roboto"/>
                <a:sym typeface="Roboto"/>
              </a:rPr>
              <a:t>What</a:t>
            </a:r>
            <a:endParaRPr sz="1100" b="1">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This relates to the intended and potentially unintended changes brought about by your intervention.</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What changes have been brought about for women, girls, and people of gender minorities? In this case we would be looking for gender-related changes at the individual, household, community, services, and state levels</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For How Many?</a:t>
            </a:r>
            <a:r>
              <a:rPr lang="en-US" sz="1100">
                <a:latin typeface="Roboto"/>
                <a:ea typeface="Roboto"/>
                <a:cs typeface="Roboto"/>
                <a:sym typeface="Roboto"/>
              </a:rPr>
              <a:t> This is straightforward, you would likely want M&amp;E questions related to how many people have utilized and benefitted from programs.</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For whom? </a:t>
            </a:r>
            <a:r>
              <a:rPr lang="en-US" sz="1100">
                <a:latin typeface="Roboto"/>
                <a:ea typeface="Roboto"/>
                <a:cs typeface="Roboto"/>
                <a:sym typeface="Roboto"/>
              </a:rPr>
              <a:t>Using an intersectional lens, consider: </a:t>
            </a:r>
            <a:r>
              <a:rPr lang="en-US" sz="1100" i="1">
                <a:latin typeface="Roboto"/>
                <a:ea typeface="Roboto"/>
                <a:cs typeface="Roboto"/>
                <a:sym typeface="Roboto"/>
              </a:rPr>
              <a:t>Which types of women and girls have benefited the most—or the least—from your activities? (think of different ethnic backgrounds, disability, age, marital status, etc.)</a:t>
            </a:r>
            <a:endParaRPr sz="1100" i="1">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What influence has your intervention had on gender relations and norms?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AutoNum type="arabicPeriod"/>
            </a:pPr>
            <a:r>
              <a:rPr lang="en-US" sz="1100" b="1">
                <a:latin typeface="Roboto"/>
                <a:ea typeface="Roboto"/>
                <a:cs typeface="Roboto"/>
                <a:sym typeface="Roboto"/>
              </a:rPr>
              <a:t>How and Why</a:t>
            </a:r>
            <a:endParaRPr sz="1100" b="1">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These questions unpack the activities or combination of activities that led to the changes.</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They help you understand: </a:t>
            </a:r>
            <a:r>
              <a:rPr lang="en-US" sz="1100" i="1">
                <a:latin typeface="Roboto"/>
                <a:ea typeface="Roboto"/>
                <a:cs typeface="Roboto"/>
                <a:sym typeface="Roboto"/>
              </a:rPr>
              <a:t>What about your project works, and what doesn’t?</a:t>
            </a:r>
            <a:endParaRPr sz="1100" i="1">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AutoNum type="arabicPeriod"/>
            </a:pPr>
            <a:r>
              <a:rPr lang="en-US" sz="1100" b="1">
                <a:latin typeface="Roboto"/>
                <a:ea typeface="Roboto"/>
                <a:cs typeface="Roboto"/>
                <a:sym typeface="Roboto"/>
              </a:rPr>
              <a:t>Now What</a:t>
            </a:r>
            <a:endParaRPr sz="1100" b="1">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Once you know </a:t>
            </a:r>
            <a:r>
              <a:rPr lang="en-US" sz="1100" i="1">
                <a:latin typeface="Roboto"/>
                <a:ea typeface="Roboto"/>
                <a:cs typeface="Roboto"/>
                <a:sym typeface="Roboto"/>
              </a:rPr>
              <a:t>what, how, and why</a:t>
            </a:r>
            <a:r>
              <a:rPr lang="en-US" sz="1100">
                <a:latin typeface="Roboto"/>
                <a:ea typeface="Roboto"/>
                <a:cs typeface="Roboto"/>
                <a:sym typeface="Roboto"/>
              </a:rPr>
              <a:t> change has occurred—or not—for learning to take place, you need to ask:</a:t>
            </a:r>
            <a:br>
              <a:rPr lang="en-US" sz="1100">
                <a:latin typeface="Roboto"/>
                <a:ea typeface="Roboto"/>
                <a:cs typeface="Roboto"/>
                <a:sym typeface="Roboto"/>
              </a:rPr>
            </a:br>
            <a:r>
              <a:rPr lang="en-US" sz="1100" i="1">
                <a:latin typeface="Roboto"/>
                <a:ea typeface="Roboto"/>
                <a:cs typeface="Roboto"/>
                <a:sym typeface="Roboto"/>
              </a:rPr>
              <a:t>“Now what?”</a:t>
            </a:r>
            <a:endParaRPr sz="1100" i="1">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Based on what you’ve learned from your M&amp;E data and evidence, decide:</a:t>
            </a:r>
            <a:endParaRPr sz="1100">
              <a:latin typeface="Roboto"/>
              <a:ea typeface="Roboto"/>
              <a:cs typeface="Roboto"/>
              <a:sym typeface="Roboto"/>
            </a:endParaRPr>
          </a:p>
          <a:p>
            <a:pPr marL="1371600" lvl="2" indent="-298450" algn="l" rtl="0">
              <a:lnSpc>
                <a:spcPct val="115000"/>
              </a:lnSpc>
              <a:spcBef>
                <a:spcPts val="0"/>
              </a:spcBef>
              <a:spcAft>
                <a:spcPts val="0"/>
              </a:spcAft>
              <a:buClr>
                <a:schemeClr val="dk1"/>
              </a:buClr>
              <a:buSzPts val="1100"/>
              <a:buFont typeface="Roboto"/>
              <a:buChar char="■"/>
            </a:pPr>
            <a:r>
              <a:rPr lang="en-US" sz="1100" i="1">
                <a:latin typeface="Roboto"/>
                <a:ea typeface="Roboto"/>
                <a:cs typeface="Roboto"/>
                <a:sym typeface="Roboto"/>
              </a:rPr>
              <a:t>What should you start doing?</a:t>
            </a:r>
            <a:endParaRPr sz="1100" i="1">
              <a:latin typeface="Roboto"/>
              <a:ea typeface="Roboto"/>
              <a:cs typeface="Roboto"/>
              <a:sym typeface="Roboto"/>
            </a:endParaRPr>
          </a:p>
          <a:p>
            <a:pPr marL="1371600" lvl="2" indent="-298450" algn="l" rtl="0">
              <a:lnSpc>
                <a:spcPct val="115000"/>
              </a:lnSpc>
              <a:spcBef>
                <a:spcPts val="0"/>
              </a:spcBef>
              <a:spcAft>
                <a:spcPts val="0"/>
              </a:spcAft>
              <a:buClr>
                <a:schemeClr val="dk1"/>
              </a:buClr>
              <a:buSzPts val="1100"/>
              <a:buFont typeface="Roboto"/>
              <a:buChar char="■"/>
            </a:pPr>
            <a:r>
              <a:rPr lang="en-US" sz="1100" i="1">
                <a:latin typeface="Roboto"/>
                <a:ea typeface="Roboto"/>
                <a:cs typeface="Roboto"/>
                <a:sym typeface="Roboto"/>
              </a:rPr>
              <a:t>What should you stop doing?</a:t>
            </a:r>
            <a:endParaRPr sz="1100" i="1">
              <a:latin typeface="Roboto"/>
              <a:ea typeface="Roboto"/>
              <a:cs typeface="Roboto"/>
              <a:sym typeface="Roboto"/>
            </a:endParaRPr>
          </a:p>
          <a:p>
            <a:pPr marL="1371600" lvl="2" indent="-298450" algn="l" rtl="0">
              <a:lnSpc>
                <a:spcPct val="115000"/>
              </a:lnSpc>
              <a:spcBef>
                <a:spcPts val="0"/>
              </a:spcBef>
              <a:spcAft>
                <a:spcPts val="0"/>
              </a:spcAft>
              <a:buClr>
                <a:schemeClr val="dk1"/>
              </a:buClr>
              <a:buSzPts val="1100"/>
              <a:buFont typeface="Roboto"/>
              <a:buChar char="■"/>
            </a:pPr>
            <a:r>
              <a:rPr lang="en-US" sz="1100" i="1">
                <a:latin typeface="Roboto"/>
                <a:ea typeface="Roboto"/>
                <a:cs typeface="Roboto"/>
                <a:sym typeface="Roboto"/>
              </a:rPr>
              <a:t>What should you continue doing?</a:t>
            </a:r>
            <a:endParaRPr>
              <a:solidFill>
                <a:srgbClr val="154053"/>
              </a:solidFill>
              <a:latin typeface="Roboto"/>
              <a:ea typeface="Roboto"/>
              <a:cs typeface="Roboto"/>
              <a:sym typeface="Roboto"/>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318c0a4849a_0_2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7" name="Google Shape;527;g318c0a4849a_0_28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Once you have articulated your M&amp;E questions, you need to develop indicators that will help you answer your M&amp;E questions, and make sure to include gender sensitive indicators that will help you answer your gender-related questions, as well as allow you to meaningfully disaggregated other M&amp;E data that isn’t specifically about gender.</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So what’s a “gender sensitive indicator”?</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A ‘gender responsive’, ‘gender sensitive’, or just ‘gender’ indicator measures gender-related changes over time.</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Gender equality indicators can be quantitative or qualitative, each being suited to a different type of analysis and making different types of insight possible. </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Gender indicators should measure the following:</a:t>
            </a:r>
            <a:endParaRPr sz="1100">
              <a:latin typeface="Roboto"/>
              <a:ea typeface="Roboto"/>
              <a:cs typeface="Roboto"/>
              <a:sym typeface="Roboto"/>
            </a:endParaRPr>
          </a:p>
          <a:p>
            <a:pPr marL="457200" lvl="0" indent="-298450" algn="l" rtl="0">
              <a:lnSpc>
                <a:spcPct val="115000"/>
              </a:lnSpc>
              <a:spcBef>
                <a:spcPts val="1200"/>
              </a:spcBef>
              <a:spcAft>
                <a:spcPts val="0"/>
              </a:spcAft>
              <a:buSzPts val="1100"/>
              <a:buFont typeface="Roboto"/>
              <a:buChar char="●"/>
            </a:pPr>
            <a:r>
              <a:rPr lang="en-US" sz="1100">
                <a:latin typeface="Roboto"/>
                <a:ea typeface="Roboto"/>
                <a:cs typeface="Roboto"/>
                <a:sym typeface="Roboto"/>
              </a:rPr>
              <a:t>differences in participation, benefits, outcomes, and impacts of your intervention for women, men, boys, and girls;</a:t>
            </a:r>
            <a:endParaRPr sz="1100">
              <a:latin typeface="Roboto"/>
              <a:ea typeface="Roboto"/>
              <a:cs typeface="Roboto"/>
              <a:sym typeface="Roboto"/>
            </a:endParaRPr>
          </a:p>
          <a:p>
            <a:pPr marL="457200" lvl="0" indent="-298450" algn="l" rtl="0">
              <a:lnSpc>
                <a:spcPct val="115000"/>
              </a:lnSpc>
              <a:spcBef>
                <a:spcPts val="0"/>
              </a:spcBef>
              <a:spcAft>
                <a:spcPts val="0"/>
              </a:spcAft>
              <a:buSzPts val="1100"/>
              <a:buFont typeface="Roboto"/>
              <a:buChar char="●"/>
            </a:pPr>
            <a:r>
              <a:rPr lang="en-US" sz="1100">
                <a:latin typeface="Roboto"/>
                <a:ea typeface="Roboto"/>
                <a:cs typeface="Roboto"/>
                <a:sym typeface="Roboto"/>
              </a:rPr>
              <a:t>changes in gender relations (positive or negative)—that is, changes toward equality, or changes toward inequality between men and women, and between girls and boys; and</a:t>
            </a:r>
            <a:endParaRPr sz="1100">
              <a:latin typeface="Roboto"/>
              <a:ea typeface="Roboto"/>
              <a:cs typeface="Roboto"/>
              <a:sym typeface="Roboto"/>
            </a:endParaRPr>
          </a:p>
          <a:p>
            <a:pPr marL="457200" lvl="0" indent="-298450" algn="l" rtl="0">
              <a:lnSpc>
                <a:spcPct val="115000"/>
              </a:lnSpc>
              <a:spcBef>
                <a:spcPts val="0"/>
              </a:spcBef>
              <a:spcAft>
                <a:spcPts val="0"/>
              </a:spcAft>
              <a:buSzPts val="1100"/>
              <a:buFont typeface="Roboto"/>
              <a:buChar char="●"/>
            </a:pPr>
            <a:r>
              <a:rPr lang="en-US" sz="1100">
                <a:latin typeface="Roboto"/>
                <a:ea typeface="Roboto"/>
                <a:cs typeface="Roboto"/>
                <a:sym typeface="Roboto"/>
              </a:rPr>
              <a:t>how these changes impact on the achievement of your intervention’s development objectives.</a:t>
            </a:r>
            <a:endParaRPr sz="1100">
              <a:latin typeface="Roboto"/>
              <a:ea typeface="Roboto"/>
              <a:cs typeface="Roboto"/>
              <a:sym typeface="Robot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g36e031a8e4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36e031a8e42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Here are some examples of gender sensitive indicators across different sectors. [read slide]</a:t>
            </a:r>
            <a:endParaRPr>
              <a:latin typeface="Roboto"/>
              <a:ea typeface="Roboto"/>
              <a:cs typeface="Roboto"/>
              <a:sym typeface="Roboto"/>
            </a:endParaRPr>
          </a:p>
        </p:txBody>
      </p:sp>
      <p:sp>
        <p:nvSpPr>
          <p:cNvPr id="557" name="Google Shape;557;g36e031a8e42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
        <p:cNvGrpSpPr/>
        <p:nvPr/>
      </p:nvGrpSpPr>
      <p:grpSpPr>
        <a:xfrm>
          <a:off x="0" y="0"/>
          <a:ext cx="0" cy="0"/>
          <a:chOff x="0" y="0"/>
          <a:chExt cx="0" cy="0"/>
        </a:xfrm>
      </p:grpSpPr>
      <p:sp>
        <p:nvSpPr>
          <p:cNvPr id="563" name="Google Shape;563;g318c0a4849a_0_3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4" name="Google Shape;564;g318c0a4849a_0_3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Gender-equality indicators include the following key types:</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Sex-disaggregated indicators</a:t>
            </a:r>
            <a:r>
              <a:rPr lang="en-US" sz="1100">
                <a:latin typeface="Roboto"/>
                <a:ea typeface="Roboto"/>
                <a:cs typeface="Roboto"/>
                <a:sym typeface="Roboto"/>
              </a:rPr>
              <a:t> in order to measure differences between men and women on indicators that are common to both i.e. knowledge, attitudes, practices and behaviours</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Sex-specific indicators </a:t>
            </a:r>
            <a:r>
              <a:rPr lang="en-US" sz="1100">
                <a:latin typeface="Roboto"/>
                <a:ea typeface="Roboto"/>
                <a:cs typeface="Roboto"/>
                <a:sym typeface="Roboto"/>
              </a:rPr>
              <a:t>in order to measure results that are only relevant for a particular sex i.e. women’s health access or adolescent pregnancy</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Women's empowerment indices</a:t>
            </a:r>
            <a:r>
              <a:rPr lang="en-US" sz="1100">
                <a:latin typeface="Roboto"/>
                <a:ea typeface="Roboto"/>
                <a:cs typeface="Roboto"/>
                <a:sym typeface="Roboto"/>
              </a:rPr>
              <a:t> in order to arrive at a composite score that measures women's empowerment across multiple dimensions or domains</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Gender-integrated indices and scorecards</a:t>
            </a:r>
            <a:r>
              <a:rPr lang="en-US" sz="1100">
                <a:latin typeface="Roboto"/>
                <a:ea typeface="Roboto"/>
                <a:cs typeface="Roboto"/>
                <a:sym typeface="Roboto"/>
              </a:rPr>
              <a:t> in order to assess the extent to which gender related issues are addressed alongside a variety of other result areas i.e. Gender-Equitable Men (GEM) scale</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In defining indicators, consider: what data could you feasibly, cost-effectively and reliably collect that would help you understand whether the gender-related result has been achieved. </a:t>
            </a:r>
            <a:endParaRPr sz="1100">
              <a:latin typeface="Roboto"/>
              <a:ea typeface="Roboto"/>
              <a:cs typeface="Roboto"/>
              <a:sym typeface="Roboto"/>
            </a:endParaRPr>
          </a:p>
          <a:p>
            <a:pPr marL="0" lvl="0" indent="0" algn="l" rtl="0">
              <a:lnSpc>
                <a:spcPct val="115000"/>
              </a:lnSpc>
              <a:spcBef>
                <a:spcPts val="1200"/>
              </a:spcBef>
              <a:spcAft>
                <a:spcPts val="1200"/>
              </a:spcAft>
              <a:buNone/>
            </a:pPr>
            <a:endParaRPr sz="1100">
              <a:latin typeface="Roboto"/>
              <a:ea typeface="Roboto"/>
              <a:cs typeface="Roboto"/>
              <a:sym typeface="Roboto"/>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g3173797a2fb_0_2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4" name="Google Shape;584;g3173797a2fb_0_29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I'd like you to sort these three indicators into our two boxes - Quantitative and Qualitative.</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Method 1: You can type your sorting in the chat</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Char char="●"/>
            </a:pPr>
            <a:r>
              <a:rPr lang="en-US" sz="1100">
                <a:latin typeface="Roboto"/>
                <a:ea typeface="Roboto"/>
                <a:cs typeface="Roboto"/>
                <a:sym typeface="Roboto"/>
              </a:rPr>
              <a:t>If you think an indicator belongs in 'Quantitative', type 'Q'</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If you think it belongs in 'Qualitative', type 'QL'</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Method 2: Raise your hand for the box you think each indicator belongs in.</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The three indicators are:</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AutoNum type="arabicPeriod"/>
            </a:pPr>
            <a:r>
              <a:rPr lang="en-US" sz="1100">
                <a:latin typeface="Roboto"/>
                <a:ea typeface="Roboto"/>
                <a:cs typeface="Roboto"/>
                <a:sym typeface="Roboto"/>
              </a:rPr>
              <a:t>% of female-headed households with secure land tenure</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AutoNum type="arabicPeriod"/>
            </a:pPr>
            <a:r>
              <a:rPr lang="en-US" sz="1100">
                <a:latin typeface="Roboto"/>
                <a:ea typeface="Roboto"/>
                <a:cs typeface="Roboto"/>
                <a:sym typeface="Roboto"/>
              </a:rPr>
              <a:t>% of adolescent girls who continue contraceptive use at 12 months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AutoNum type="arabicPeriod"/>
            </a:pPr>
            <a:r>
              <a:rPr lang="en-US" sz="1100">
                <a:latin typeface="Roboto"/>
                <a:ea typeface="Roboto"/>
                <a:cs typeface="Roboto"/>
                <a:sym typeface="Roboto"/>
              </a:rPr>
              <a:t>Perceived ability of women to influence community water management decisions</a:t>
            </a:r>
            <a:endParaRPr sz="1100">
              <a:latin typeface="Roboto"/>
              <a:ea typeface="Roboto"/>
              <a:cs typeface="Roboto"/>
              <a:sym typeface="Roboto"/>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31814201cbc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31814201cbc_0_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Welcome to A360’s learning module 2: Gender and M&amp;E. By the end of our roughly hour and a half together, we expect you will: [read bullets]</a:t>
            </a:r>
            <a:endParaRPr sz="1100">
              <a:latin typeface="Roboto"/>
              <a:ea typeface="Roboto"/>
              <a:cs typeface="Roboto"/>
              <a:sym typeface="Roboto"/>
            </a:endParaRPr>
          </a:p>
          <a:p>
            <a:pPr marL="457200" lvl="0" indent="0" algn="l" rtl="0">
              <a:spcBef>
                <a:spcPts val="0"/>
              </a:spcBef>
              <a:spcAft>
                <a:spcPts val="0"/>
              </a:spcAft>
              <a:buNone/>
            </a:pPr>
            <a:endParaRPr sz="1100">
              <a:latin typeface="Roboto"/>
              <a:ea typeface="Roboto"/>
              <a:cs typeface="Roboto"/>
              <a:sym typeface="Roboto"/>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g3173797a2fb_0_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1" name="Google Shape;601;g3173797a2fb_0_3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Interesting discussions, everyone! Here is the correct sorting - indicators number 1 and 2 are quantitative, whereas indicator 3 is qualitative. </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15000"/>
              </a:lnSpc>
              <a:spcBef>
                <a:spcPts val="1200"/>
              </a:spcBef>
              <a:spcAft>
                <a:spcPts val="0"/>
              </a:spcAft>
              <a:buNone/>
            </a:pPr>
            <a:endParaRPr sz="1100">
              <a:latin typeface="Arial"/>
              <a:ea typeface="Arial"/>
              <a:cs typeface="Arial"/>
              <a:sym typeface="Arial"/>
            </a:endParaRPr>
          </a:p>
          <a:p>
            <a:pPr marL="0" lvl="0" indent="0" algn="l" rtl="0">
              <a:lnSpc>
                <a:spcPct val="115000"/>
              </a:lnSpc>
              <a:spcBef>
                <a:spcPts val="1200"/>
              </a:spcBef>
              <a:spcAft>
                <a:spcPts val="1200"/>
              </a:spcAft>
              <a:buNone/>
            </a:pPr>
            <a:endParaRPr sz="1100">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g3173797a2fb_0_3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9" name="Google Shape;619;g3173797a2fb_0_36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1100">
                <a:latin typeface="Roboto"/>
                <a:ea typeface="Roboto"/>
                <a:cs typeface="Roboto"/>
                <a:sym typeface="Roboto"/>
              </a:rPr>
              <a:t>I would like you to brainstorm some additional qualitative indicators as those seem to be less intuitive for people to formulate. Qualitative indicators do not have a number or percentage, but instead usually begin with on of the following:</a:t>
            </a:r>
            <a:br>
              <a:rPr lang="en-US" sz="1100">
                <a:latin typeface="Roboto"/>
                <a:ea typeface="Roboto"/>
                <a:cs typeface="Roboto"/>
                <a:sym typeface="Roboto"/>
              </a:rPr>
            </a:br>
            <a:r>
              <a:rPr lang="en-US" sz="1100">
                <a:latin typeface="Roboto"/>
                <a:ea typeface="Roboto"/>
                <a:cs typeface="Roboto"/>
                <a:sym typeface="Roboto"/>
              </a:rPr>
              <a:t>Level of satisfaction among….</a:t>
            </a:r>
            <a:endParaRPr sz="1100">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Perception of… </a:t>
            </a:r>
            <a:endParaRPr sz="1100">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100">
                <a:latin typeface="Roboto"/>
                <a:ea typeface="Roboto"/>
                <a:cs typeface="Roboto"/>
                <a:sym typeface="Roboto"/>
              </a:rPr>
              <a:t>Quality of…</a:t>
            </a:r>
            <a:endParaRPr sz="1100">
              <a:latin typeface="Roboto"/>
              <a:ea typeface="Roboto"/>
              <a:cs typeface="Roboto"/>
              <a:sym typeface="Roboto"/>
            </a:endParaRPr>
          </a:p>
          <a:p>
            <a:pPr marL="0" lvl="0" indent="0" algn="l" rtl="0">
              <a:lnSpc>
                <a:spcPct val="115000"/>
              </a:lnSpc>
              <a:spcBef>
                <a:spcPts val="0"/>
              </a:spcBef>
              <a:spcAft>
                <a:spcPts val="0"/>
              </a:spcAft>
              <a:buNone/>
            </a:pPr>
            <a:r>
              <a:rPr lang="en-US" sz="1100">
                <a:latin typeface="Roboto"/>
                <a:ea typeface="Roboto"/>
                <a:cs typeface="Roboto"/>
                <a:sym typeface="Roboto"/>
              </a:rPr>
              <a:t>Attitudes towards…</a:t>
            </a:r>
            <a:endParaRPr sz="1100">
              <a:latin typeface="Roboto"/>
              <a:ea typeface="Roboto"/>
              <a:cs typeface="Roboto"/>
              <a:sym typeface="Roboto"/>
            </a:endParaRPr>
          </a:p>
          <a:p>
            <a:pPr marL="0" lvl="0" indent="0" algn="l" rtl="0">
              <a:lnSpc>
                <a:spcPct val="115000"/>
              </a:lnSpc>
              <a:spcBef>
                <a:spcPts val="0"/>
              </a:spcBef>
              <a:spcAft>
                <a:spcPts val="0"/>
              </a:spcAft>
              <a:buNone/>
            </a:pPr>
            <a:endParaRPr sz="1100">
              <a:latin typeface="Roboto"/>
              <a:ea typeface="Roboto"/>
              <a:cs typeface="Roboto"/>
              <a:sym typeface="Roboto"/>
            </a:endParaRPr>
          </a:p>
          <a:p>
            <a:pPr marL="0" lvl="0" indent="0" algn="l" rtl="0">
              <a:lnSpc>
                <a:spcPct val="115000"/>
              </a:lnSpc>
              <a:spcBef>
                <a:spcPts val="0"/>
              </a:spcBef>
              <a:spcAft>
                <a:spcPts val="0"/>
              </a:spcAft>
              <a:buNone/>
            </a:pPr>
            <a:r>
              <a:rPr lang="en-US" sz="1100">
                <a:latin typeface="Roboto"/>
                <a:ea typeface="Roboto"/>
                <a:cs typeface="Roboto"/>
                <a:sym typeface="Roboto"/>
              </a:rPr>
              <a:t>Please take 1-2 minutes to think of a qualitative indicator for a program your organization implements that you think would be helpful in understanding why or how change is happening or not happening. </a:t>
            </a:r>
            <a:endParaRPr sz="1100">
              <a:latin typeface="Roboto"/>
              <a:ea typeface="Roboto"/>
              <a:cs typeface="Roboto"/>
              <a:sym typeface="Roboto"/>
            </a:endParaRPr>
          </a:p>
          <a:p>
            <a:pPr marL="0" lvl="0" indent="0" algn="l" rtl="0">
              <a:lnSpc>
                <a:spcPct val="115000"/>
              </a:lnSpc>
              <a:spcBef>
                <a:spcPts val="0"/>
              </a:spcBef>
              <a:spcAft>
                <a:spcPts val="0"/>
              </a:spcAft>
              <a:buNone/>
            </a:pPr>
            <a:endParaRPr sz="1100">
              <a:latin typeface="Roboto"/>
              <a:ea typeface="Roboto"/>
              <a:cs typeface="Roboto"/>
              <a:sym typeface="Roboto"/>
            </a:endParaRPr>
          </a:p>
          <a:p>
            <a:pPr marL="0" lvl="0" indent="0" algn="l" rtl="0">
              <a:lnSpc>
                <a:spcPct val="115000"/>
              </a:lnSpc>
              <a:spcBef>
                <a:spcPts val="0"/>
              </a:spcBef>
              <a:spcAft>
                <a:spcPts val="0"/>
              </a:spcAft>
              <a:buNone/>
            </a:pPr>
            <a:r>
              <a:rPr lang="en-US" sz="1100">
                <a:latin typeface="Roboto"/>
                <a:ea typeface="Roboto"/>
                <a:cs typeface="Roboto"/>
                <a:sym typeface="Roboto"/>
              </a:rPr>
              <a:t>[discussion]</a:t>
            </a:r>
            <a:endParaRPr sz="1100">
              <a:latin typeface="Roboto"/>
              <a:ea typeface="Roboto"/>
              <a:cs typeface="Roboto"/>
              <a:sym typeface="Roboto"/>
            </a:endParaRPr>
          </a:p>
          <a:p>
            <a:pPr marL="0" lvl="0" indent="0" algn="l" rtl="0">
              <a:lnSpc>
                <a:spcPct val="115000"/>
              </a:lnSpc>
              <a:spcBef>
                <a:spcPts val="0"/>
              </a:spcBef>
              <a:spcAft>
                <a:spcPts val="0"/>
              </a:spcAft>
              <a:buNone/>
            </a:pPr>
            <a:endParaRPr sz="1100">
              <a:latin typeface="Roboto"/>
              <a:ea typeface="Roboto"/>
              <a:cs typeface="Roboto"/>
              <a:sym typeface="Roboto"/>
            </a:endParaRPr>
          </a:p>
          <a:p>
            <a:pPr marL="0" lvl="0" indent="0" algn="l" rtl="0">
              <a:lnSpc>
                <a:spcPct val="115000"/>
              </a:lnSpc>
              <a:spcBef>
                <a:spcPts val="0"/>
              </a:spcBef>
              <a:spcAft>
                <a:spcPts val="0"/>
              </a:spcAft>
              <a:buNone/>
            </a:pPr>
            <a:endParaRPr sz="1100">
              <a:latin typeface="Roboto"/>
              <a:ea typeface="Roboto"/>
              <a:cs typeface="Roboto"/>
              <a:sym typeface="Roboto"/>
            </a:endParaRPr>
          </a:p>
          <a:p>
            <a:pPr marL="0" lvl="0" indent="0" algn="l" rtl="0">
              <a:lnSpc>
                <a:spcPct val="115000"/>
              </a:lnSpc>
              <a:spcBef>
                <a:spcPts val="1200"/>
              </a:spcBef>
              <a:spcAft>
                <a:spcPts val="1200"/>
              </a:spcAft>
              <a:buNone/>
            </a:pPr>
            <a:endParaRPr sz="1100">
              <a:latin typeface="Roboto"/>
              <a:ea typeface="Roboto"/>
              <a:cs typeface="Roboto"/>
              <a:sym typeface="Roboto"/>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3173797a2fb_0_3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5" name="Google Shape;635;g3173797a2fb_0_37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None/>
            </a:pPr>
            <a:r>
              <a:rPr lang="en-US" sz="1100">
                <a:latin typeface="Roboto"/>
                <a:ea typeface="Roboto"/>
                <a:cs typeface="Roboto"/>
                <a:sym typeface="Roboto"/>
              </a:rPr>
              <a:t>Here are two additional qualitative indicators that might help us understand the deeper story behind our quantitative data:</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AutoNum type="arabicPeriod"/>
            </a:pPr>
            <a:r>
              <a:rPr lang="en-US" sz="1100">
                <a:latin typeface="Roboto"/>
                <a:ea typeface="Roboto"/>
                <a:cs typeface="Roboto"/>
                <a:sym typeface="Roboto"/>
              </a:rPr>
              <a:t>Perception of parents and teachers regarding the suitability of non-traditional technical and vocational training fields (e.g., carpentry, coding, mechanics) for adolescent girls.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AutoNum type="arabicPeriod"/>
            </a:pPr>
            <a:r>
              <a:rPr lang="en-US" sz="1100">
                <a:latin typeface="Roboto"/>
                <a:ea typeface="Roboto"/>
                <a:cs typeface="Roboto"/>
                <a:sym typeface="Roboto"/>
              </a:rPr>
              <a:t>Attitudes towards a more equitable distribution of caregiving and unpaid domestic responsibilities within farming households.</a:t>
            </a:r>
            <a:endParaRPr sz="1100">
              <a:latin typeface="Roboto"/>
              <a:ea typeface="Roboto"/>
              <a:cs typeface="Roboto"/>
              <a:sym typeface="Roboto"/>
            </a:endParaRPr>
          </a:p>
          <a:p>
            <a:pPr marL="0" lvl="0" indent="0" algn="l" rtl="0">
              <a:lnSpc>
                <a:spcPct val="115000"/>
              </a:lnSpc>
              <a:spcBef>
                <a:spcPts val="1200"/>
              </a:spcBef>
              <a:spcAft>
                <a:spcPts val="0"/>
              </a:spcAft>
              <a:buNone/>
            </a:pPr>
            <a:r>
              <a:rPr lang="en-US" sz="1100">
                <a:latin typeface="Roboto"/>
                <a:ea typeface="Roboto"/>
                <a:cs typeface="Roboto"/>
                <a:sym typeface="Roboto"/>
              </a:rPr>
              <a:t>If we were to collect this data through interviews or focus group discussion, we would then synthesize and analyze it, reporting it as rich narrative accounts (“Stories of change”) or thematic case studies based on repeated themes we notice. </a:t>
            </a:r>
            <a:endParaRPr sz="1100">
              <a:latin typeface="Roboto"/>
              <a:ea typeface="Roboto"/>
              <a:cs typeface="Roboto"/>
              <a:sym typeface="Roboto"/>
            </a:endParaRPr>
          </a:p>
          <a:p>
            <a:pPr marL="0" lvl="0" indent="0" algn="l" rtl="0">
              <a:lnSpc>
                <a:spcPct val="115000"/>
              </a:lnSpc>
              <a:spcBef>
                <a:spcPts val="1200"/>
              </a:spcBef>
              <a:spcAft>
                <a:spcPts val="0"/>
              </a:spcAft>
              <a:buNone/>
            </a:pPr>
            <a:r>
              <a:rPr lang="en-US" sz="1100" b="1">
                <a:latin typeface="Roboto"/>
                <a:ea typeface="Roboto"/>
                <a:cs typeface="Roboto"/>
                <a:sym typeface="Roboto"/>
              </a:rPr>
              <a:t>Why is this important?</a:t>
            </a:r>
            <a:r>
              <a:rPr lang="en-US" sz="1100">
                <a:latin typeface="Roboto"/>
                <a:ea typeface="Roboto"/>
                <a:cs typeface="Roboto"/>
                <a:sym typeface="Roboto"/>
              </a:rPr>
              <a:t> Quantitative data tells us WHAT is happening. Qualitative data reveals HOW and WHY.</a:t>
            </a:r>
            <a:endParaRPr sz="1100">
              <a:latin typeface="Roboto"/>
              <a:ea typeface="Roboto"/>
              <a:cs typeface="Roboto"/>
              <a:sym typeface="Roboto"/>
            </a:endParaRPr>
          </a:p>
          <a:p>
            <a:pPr marL="0" lvl="0" indent="0" algn="l" rtl="0">
              <a:lnSpc>
                <a:spcPct val="115000"/>
              </a:lnSpc>
              <a:spcBef>
                <a:spcPts val="1200"/>
              </a:spcBef>
              <a:spcAft>
                <a:spcPts val="0"/>
              </a:spcAft>
              <a:buNone/>
            </a:pPr>
            <a:r>
              <a:rPr lang="en-US" sz="1100">
                <a:latin typeface="Roboto"/>
                <a:ea typeface="Roboto"/>
                <a:cs typeface="Roboto"/>
                <a:sym typeface="Roboto"/>
              </a:rPr>
              <a:t>Narratives can help us to:</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Char char="●"/>
            </a:pPr>
            <a:r>
              <a:rPr lang="en-US" sz="1100">
                <a:latin typeface="Roboto"/>
                <a:ea typeface="Roboto"/>
                <a:cs typeface="Roboto"/>
                <a:sym typeface="Roboto"/>
              </a:rPr>
              <a:t>Understand contextual nuances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Capture individual experiences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Reveal complex social dynamics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Inform more responsive program design</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Validate or challenge our initial quantitative findings</a:t>
            </a:r>
            <a:endParaRPr sz="1100">
              <a:latin typeface="Roboto"/>
              <a:ea typeface="Roboto"/>
              <a:cs typeface="Roboto"/>
              <a:sym typeface="Roboto"/>
            </a:endParaRPr>
          </a:p>
          <a:p>
            <a:pPr marL="0" lvl="0" indent="0" algn="l" rtl="0">
              <a:lnSpc>
                <a:spcPct val="115000"/>
              </a:lnSpc>
              <a:spcBef>
                <a:spcPts val="1200"/>
              </a:spcBef>
              <a:spcAft>
                <a:spcPts val="0"/>
              </a:spcAft>
              <a:buNone/>
            </a:pPr>
            <a:r>
              <a:rPr lang="en-US" sz="1100">
                <a:latin typeface="Roboto"/>
                <a:ea typeface="Roboto"/>
                <a:cs typeface="Roboto"/>
                <a:sym typeface="Roboto"/>
              </a:rPr>
              <a:t>Imagine a survey shows that men's participation in domestic chores has increased by 40%. A qualitative study might reveal WHY: a successful 'male champion' or key influencers in the community serving as role models, or a desire for reduced household conflict, or because women's increased farming duties made it a practical necessity. The reasons for observed changes can then inform ‘what works’ evidence and help us adapt our programs for deeper gender equality impact.</a:t>
            </a:r>
            <a:endParaRPr sz="1100">
              <a:latin typeface="Roboto"/>
              <a:ea typeface="Roboto"/>
              <a:cs typeface="Roboto"/>
              <a:sym typeface="Roboto"/>
            </a:endParaRPr>
          </a:p>
          <a:p>
            <a:pPr marL="0" lvl="0" indent="0" algn="l" rtl="0">
              <a:lnSpc>
                <a:spcPct val="115000"/>
              </a:lnSpc>
              <a:spcBef>
                <a:spcPts val="1200"/>
              </a:spcBef>
              <a:spcAft>
                <a:spcPts val="0"/>
              </a:spcAft>
              <a:buNone/>
            </a:pPr>
            <a:endParaRPr sz="1100">
              <a:latin typeface="Roboto"/>
              <a:ea typeface="Roboto"/>
              <a:cs typeface="Roboto"/>
              <a:sym typeface="Roboto"/>
            </a:endParaRPr>
          </a:p>
          <a:p>
            <a:pPr marL="0" lvl="0" indent="0" algn="l" rtl="0">
              <a:lnSpc>
                <a:spcPct val="115000"/>
              </a:lnSpc>
              <a:spcBef>
                <a:spcPts val="0"/>
              </a:spcBef>
              <a:spcAft>
                <a:spcPts val="0"/>
              </a:spcAft>
              <a:buNone/>
            </a:pPr>
            <a:endParaRPr sz="1100">
              <a:latin typeface="Roboto"/>
              <a:ea typeface="Roboto"/>
              <a:cs typeface="Roboto"/>
              <a:sym typeface="Roboto"/>
            </a:endParaRPr>
          </a:p>
          <a:p>
            <a:pPr marL="0" lvl="0" indent="0" algn="l" rtl="0">
              <a:lnSpc>
                <a:spcPct val="115000"/>
              </a:lnSpc>
              <a:spcBef>
                <a:spcPts val="1200"/>
              </a:spcBef>
              <a:spcAft>
                <a:spcPts val="1200"/>
              </a:spcAft>
              <a:buNone/>
            </a:pPr>
            <a:endParaRPr sz="1100">
              <a:latin typeface="Roboto"/>
              <a:ea typeface="Roboto"/>
              <a:cs typeface="Roboto"/>
              <a:sym typeface="Roboto"/>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g31ac233afce_5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3" name="Google Shape;653;g31ac233afce_5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endParaRPr sz="13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7"/>
        <p:cNvGrpSpPr/>
        <p:nvPr/>
      </p:nvGrpSpPr>
      <p:grpSpPr>
        <a:xfrm>
          <a:off x="0" y="0"/>
          <a:ext cx="0" cy="0"/>
          <a:chOff x="0" y="0"/>
          <a:chExt cx="0" cy="0"/>
        </a:xfrm>
      </p:grpSpPr>
      <p:sp>
        <p:nvSpPr>
          <p:cNvPr id="688" name="Google Shape;688;g3173797a2fb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9" name="Google Shape;689;g3173797a2fb_0_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just" rtl="0">
              <a:spcBef>
                <a:spcPts val="0"/>
              </a:spcBef>
              <a:spcAft>
                <a:spcPts val="0"/>
              </a:spcAft>
              <a:buClr>
                <a:schemeClr val="dk1"/>
              </a:buClr>
              <a:buSzPts val="1100"/>
              <a:buFont typeface="Arial"/>
              <a:buNone/>
            </a:pPr>
            <a:r>
              <a:rPr lang="en-US" sz="1100">
                <a:latin typeface="Roboto"/>
                <a:ea typeface="Roboto"/>
                <a:cs typeface="Roboto"/>
                <a:sym typeface="Roboto"/>
              </a:rPr>
              <a:t>Based on the indicators you can choose the most appropriate methods and ways to collect data that help you to answer your M&amp;E questions. </a:t>
            </a:r>
            <a:endParaRPr sz="1100">
              <a:latin typeface="Roboto"/>
              <a:ea typeface="Roboto"/>
              <a:cs typeface="Roboto"/>
              <a:sym typeface="Roboto"/>
            </a:endParaRPr>
          </a:p>
          <a:p>
            <a:pPr marL="0" lvl="0" indent="0" algn="just"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just" rtl="0">
              <a:spcBef>
                <a:spcPts val="0"/>
              </a:spcBef>
              <a:spcAft>
                <a:spcPts val="0"/>
              </a:spcAft>
              <a:buClr>
                <a:schemeClr val="dk1"/>
              </a:buClr>
              <a:buSzPts val="1100"/>
              <a:buFont typeface="Arial"/>
              <a:buNone/>
            </a:pPr>
            <a:r>
              <a:rPr lang="en-US" sz="1100">
                <a:latin typeface="Roboto"/>
                <a:ea typeface="Roboto"/>
                <a:cs typeface="Roboto"/>
                <a:sym typeface="Roboto"/>
              </a:rPr>
              <a:t>We start with quantitative approaches. We’ve been talking a lot about quantitative vs. qualitative variables and indicators. Linked to those are methods or approaches. Quantitative ones are good to collect basic monitoring data, they are primarily numeric and can help us ensure representativeness of population. This is really to measure </a:t>
            </a:r>
            <a:r>
              <a:rPr lang="en-US" sz="1100" b="1">
                <a:latin typeface="Roboto"/>
                <a:ea typeface="Roboto"/>
                <a:cs typeface="Roboto"/>
                <a:sym typeface="Roboto"/>
              </a:rPr>
              <a:t>‘what’ </a:t>
            </a:r>
            <a:r>
              <a:rPr lang="en-US" sz="1100">
                <a:latin typeface="Roboto"/>
                <a:ea typeface="Roboto"/>
                <a:cs typeface="Roboto"/>
                <a:sym typeface="Roboto"/>
              </a:rPr>
              <a:t>kind of change has occurred. They are also good to compare how things have changed over time. </a:t>
            </a:r>
            <a:endParaRPr sz="1100">
              <a:latin typeface="Roboto"/>
              <a:ea typeface="Roboto"/>
              <a:cs typeface="Roboto"/>
              <a:sym typeface="Roboto"/>
            </a:endParaRPr>
          </a:p>
          <a:p>
            <a:pPr marL="0" lvl="0" indent="0" algn="just"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just" rtl="0">
              <a:spcBef>
                <a:spcPts val="0"/>
              </a:spcBef>
              <a:spcAft>
                <a:spcPts val="0"/>
              </a:spcAft>
              <a:buClr>
                <a:schemeClr val="dk1"/>
              </a:buClr>
              <a:buSzPts val="1100"/>
              <a:buFont typeface="Arial"/>
              <a:buNone/>
            </a:pPr>
            <a:r>
              <a:rPr lang="en-US" sz="1100">
                <a:latin typeface="Roboto"/>
                <a:ea typeface="Roboto"/>
                <a:cs typeface="Roboto"/>
                <a:sym typeface="Roboto"/>
              </a:rPr>
              <a:t>The second way to measure change is by adopting qualitative approaches. These are helpful in providing rich and deep insights on harder-to-measure concepts such as empowerment, agency, voice etc. They are also helpful to understand normative perceptions and changes, and really focus on </a:t>
            </a:r>
            <a:r>
              <a:rPr lang="en-US" sz="1100" b="1">
                <a:latin typeface="Roboto"/>
                <a:ea typeface="Roboto"/>
                <a:cs typeface="Roboto"/>
                <a:sym typeface="Roboto"/>
              </a:rPr>
              <a:t>how and why</a:t>
            </a:r>
            <a:r>
              <a:rPr lang="en-US" sz="1100">
                <a:latin typeface="Roboto"/>
                <a:ea typeface="Roboto"/>
                <a:cs typeface="Roboto"/>
                <a:sym typeface="Roboto"/>
              </a:rPr>
              <a:t> a changed has happened or has failed to happen.</a:t>
            </a:r>
            <a:endParaRPr sz="1100">
              <a:latin typeface="Roboto"/>
              <a:ea typeface="Roboto"/>
              <a:cs typeface="Roboto"/>
              <a:sym typeface="Roboto"/>
            </a:endParaRPr>
          </a:p>
          <a:p>
            <a:pPr marL="0" lvl="0" indent="0" algn="just"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just" rtl="0">
              <a:spcBef>
                <a:spcPts val="0"/>
              </a:spcBef>
              <a:spcAft>
                <a:spcPts val="0"/>
              </a:spcAft>
              <a:buClr>
                <a:schemeClr val="dk1"/>
              </a:buClr>
              <a:buSzPts val="1100"/>
              <a:buFont typeface="Arial"/>
              <a:buNone/>
            </a:pPr>
            <a:r>
              <a:rPr lang="en-US" sz="1100">
                <a:latin typeface="Roboto"/>
                <a:ea typeface="Roboto"/>
                <a:cs typeface="Roboto"/>
                <a:sym typeface="Roboto"/>
              </a:rPr>
              <a:t>Finally, we can also use a mixed methods approach. This is really the best of both quantitative and qualitative approaches. It not only provides us with details on the ‘what’ but also the ‘how and why.’ </a:t>
            </a:r>
            <a:endParaRPr sz="1100">
              <a:latin typeface="Roboto"/>
              <a:ea typeface="Roboto"/>
              <a:cs typeface="Roboto"/>
              <a:sym typeface="Roboto"/>
            </a:endParaRPr>
          </a:p>
          <a:p>
            <a:pPr marL="0" lvl="0" indent="0" algn="just"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lnSpc>
                <a:spcPct val="115000"/>
              </a:lnSpc>
              <a:spcBef>
                <a:spcPts val="1200"/>
              </a:spcBef>
              <a:spcAft>
                <a:spcPts val="1200"/>
              </a:spcAft>
              <a:buNone/>
            </a:pPr>
            <a:endParaRPr sz="1100">
              <a:latin typeface="Roboto"/>
              <a:ea typeface="Roboto"/>
              <a:cs typeface="Roboto"/>
              <a:sym typeface="Roboto"/>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6" name="Google Shape;706;g3173797a2fb_0_1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7" name="Google Shape;707;g3173797a2fb_0_1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None/>
            </a:pPr>
            <a:r>
              <a:rPr lang="en-US" sz="1100">
                <a:latin typeface="Roboto"/>
                <a:ea typeface="Roboto"/>
                <a:cs typeface="Roboto"/>
                <a:sym typeface="Roboto"/>
              </a:rPr>
              <a:t>Regardless of the type of data you wish to collect, consider using participatory approaches in your M&amp;E activities. These approaches engage women and girls directly, giving them a voice in how programs are designed, implemented, and evaluated.</a:t>
            </a:r>
            <a:endParaRPr sz="1100">
              <a:latin typeface="Roboto"/>
              <a:ea typeface="Roboto"/>
              <a:cs typeface="Roboto"/>
              <a:sym typeface="Roboto"/>
            </a:endParaRPr>
          </a:p>
          <a:p>
            <a:pPr marL="0" lvl="0" indent="0" algn="l" rtl="0">
              <a:lnSpc>
                <a:spcPct val="115000"/>
              </a:lnSpc>
              <a:spcBef>
                <a:spcPts val="1200"/>
              </a:spcBef>
              <a:spcAft>
                <a:spcPts val="0"/>
              </a:spcAft>
              <a:buNone/>
            </a:pPr>
            <a:r>
              <a:rPr lang="en-US" sz="1100">
                <a:latin typeface="Roboto"/>
                <a:ea typeface="Roboto"/>
                <a:cs typeface="Roboto"/>
                <a:sym typeface="Roboto"/>
              </a:rPr>
              <a:t>On this spectrum, we see various levels of engagement:</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AutoNum type="arabicPeriod"/>
            </a:pPr>
            <a:r>
              <a:rPr lang="en-US" sz="1100" b="1">
                <a:latin typeface="Roboto"/>
                <a:ea typeface="Roboto"/>
                <a:cs typeface="Roboto"/>
                <a:sym typeface="Roboto"/>
              </a:rPr>
              <a:t>Limited Engagement</a:t>
            </a:r>
            <a:r>
              <a:rPr lang="en-US" sz="1100">
                <a:latin typeface="Roboto"/>
                <a:ea typeface="Roboto"/>
                <a:cs typeface="Roboto"/>
                <a:sym typeface="Roboto"/>
              </a:rPr>
              <a:t>: At this level, women and girls are counted but not actively involved—think attendance tracking or activity completion numbers. The risk here is missing unintended consequences, like community backlash or household tensions.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AutoNum type="arabicPeriod"/>
            </a:pPr>
            <a:r>
              <a:rPr lang="en-US" sz="1100" b="1">
                <a:latin typeface="Roboto"/>
                <a:ea typeface="Roboto"/>
                <a:cs typeface="Roboto"/>
                <a:sym typeface="Roboto"/>
              </a:rPr>
              <a:t>Beneficiary Feedback</a:t>
            </a:r>
            <a:r>
              <a:rPr lang="en-US" sz="1100">
                <a:latin typeface="Roboto"/>
                <a:ea typeface="Roboto"/>
                <a:cs typeface="Roboto"/>
                <a:sym typeface="Roboto"/>
              </a:rPr>
              <a:t>: This approach asks women and girls for their opinions on the program. It’s a two-way process, where you collect feedback (through focus groups, suggestion boxes, SMS surveys, etc.) and act on it where possible. However, it mainly looks at activities, not longer-term outcomes.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AutoNum type="arabicPeriod"/>
            </a:pPr>
            <a:r>
              <a:rPr lang="en-US" sz="1100" b="1">
                <a:latin typeface="Roboto"/>
                <a:ea typeface="Roboto"/>
                <a:cs typeface="Roboto"/>
                <a:sym typeface="Roboto"/>
              </a:rPr>
              <a:t>Participation</a:t>
            </a:r>
            <a:r>
              <a:rPr lang="en-US" sz="1100">
                <a:latin typeface="Roboto"/>
                <a:ea typeface="Roboto"/>
                <a:cs typeface="Roboto"/>
                <a:sym typeface="Roboto"/>
              </a:rPr>
              <a:t>: Here, women and girls take a more active role in collecting data on outcomes. Tools like scorecards, storytelling, or photos engage them in a meaningful way, making the process more empowering.</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AutoNum type="arabicPeriod"/>
            </a:pPr>
            <a:r>
              <a:rPr lang="en-US" sz="1100" b="1">
                <a:latin typeface="Roboto"/>
                <a:ea typeface="Roboto"/>
                <a:cs typeface="Roboto"/>
                <a:sym typeface="Roboto"/>
              </a:rPr>
              <a:t>Women- and Girl-led Approaches</a:t>
            </a:r>
            <a:r>
              <a:rPr lang="en-US" sz="1100">
                <a:latin typeface="Roboto"/>
                <a:ea typeface="Roboto"/>
                <a:cs typeface="Roboto"/>
                <a:sym typeface="Roboto"/>
              </a:rPr>
              <a:t>: This is the most participatory, where women and girls are involved throughout the M&amp;E cycle—from developing questions to analyzing and reflecting on the data. While this requires more resources, it’s incredibly empowering and offers rich insights into the realities of women’s and girls’ lives.</a:t>
            </a:r>
            <a:endParaRPr sz="1100">
              <a:latin typeface="Roboto"/>
              <a:ea typeface="Roboto"/>
              <a:cs typeface="Roboto"/>
              <a:sym typeface="Roboto"/>
            </a:endParaRPr>
          </a:p>
          <a:p>
            <a:pPr marL="0" lvl="0" indent="0" algn="l" rtl="0">
              <a:lnSpc>
                <a:spcPct val="115000"/>
              </a:lnSpc>
              <a:spcBef>
                <a:spcPts val="1200"/>
              </a:spcBef>
              <a:spcAft>
                <a:spcPts val="1200"/>
              </a:spcAft>
              <a:buNone/>
            </a:pPr>
            <a:r>
              <a:rPr lang="en-US" sz="1100">
                <a:latin typeface="Roboto"/>
                <a:ea typeface="Roboto"/>
                <a:cs typeface="Roboto"/>
                <a:sym typeface="Roboto"/>
              </a:rPr>
              <a:t>As we move forward, we’ll look at the benefits of these methods. But before we continue, does anyone have examples of how you’ve engaged women and girls in your M&amp;E activities? Feel free to share in the chat!</a:t>
            </a:r>
            <a:endParaRPr sz="1250">
              <a:solidFill>
                <a:srgbClr val="1E4B59"/>
              </a:solidFill>
              <a:latin typeface="Roboto"/>
              <a:ea typeface="Roboto"/>
              <a:cs typeface="Roboto"/>
              <a:sym typeface="Roboto"/>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5" name="Google Shape;725;g31f154408a4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6" name="Google Shape;726;g31f154408a4_0_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1200"/>
              </a:spcAft>
              <a:buNone/>
            </a:pPr>
            <a:r>
              <a:rPr lang="en-US" sz="1100">
                <a:latin typeface="Roboto"/>
                <a:ea typeface="Roboto"/>
                <a:cs typeface="Roboto"/>
                <a:sym typeface="Roboto"/>
              </a:rPr>
              <a:t>Let’s consider this specific activity visualized to the right. “Girls do a mapping of resources in the community and make recommendations on what activities the next phase of the project should engage in and what outcomes to seek”.  Where on the spectrum of participatory methods does this method belong?</a:t>
            </a:r>
            <a:endParaRPr sz="1250">
              <a:solidFill>
                <a:srgbClr val="1E4B59"/>
              </a:solidFill>
              <a:latin typeface="Roboto"/>
              <a:ea typeface="Roboto"/>
              <a:cs typeface="Roboto"/>
              <a:sym typeface="Roboto"/>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g31f154408a4_0_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8" name="Google Shape;748;g31f154408a4_0_7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1200"/>
              </a:spcAft>
              <a:buNone/>
            </a:pPr>
            <a:r>
              <a:rPr lang="en-US" sz="1100">
                <a:latin typeface="Roboto"/>
                <a:ea typeface="Roboto"/>
                <a:cs typeface="Roboto"/>
                <a:sym typeface="Roboto"/>
              </a:rPr>
              <a:t>This method falls under participation! Since girls have a chance to directly inform the next phase of the program. To note, if the activity only involves visual methods but then the M&amp;E staff go away and analyze all the data and draw their own conclusions, this would fall under “end user feedback” rather than true participation.</a:t>
            </a:r>
            <a:endParaRPr sz="1250">
              <a:solidFill>
                <a:srgbClr val="1E4B59"/>
              </a:solidFill>
              <a:latin typeface="Roboto"/>
              <a:ea typeface="Roboto"/>
              <a:cs typeface="Roboto"/>
              <a:sym typeface="Roboto"/>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8"/>
        <p:cNvGrpSpPr/>
        <p:nvPr/>
      </p:nvGrpSpPr>
      <p:grpSpPr>
        <a:xfrm>
          <a:off x="0" y="0"/>
          <a:ext cx="0" cy="0"/>
          <a:chOff x="0" y="0"/>
          <a:chExt cx="0" cy="0"/>
        </a:xfrm>
      </p:grpSpPr>
      <p:sp>
        <p:nvSpPr>
          <p:cNvPr id="769" name="Google Shape;769;g31f154408a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0" name="Google Shape;770;g31f154408a4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1200"/>
              </a:spcAft>
              <a:buNone/>
            </a:pPr>
            <a:r>
              <a:rPr lang="en-US" sz="1100">
                <a:latin typeface="Roboto"/>
                <a:ea typeface="Roboto"/>
                <a:cs typeface="Roboto"/>
                <a:sym typeface="Roboto"/>
              </a:rPr>
              <a:t>Girls ideate, design, and deliver a new social impact project. Where on the spectrum of participatory methods where does this method belong?</a:t>
            </a:r>
            <a:endParaRPr sz="1250">
              <a:solidFill>
                <a:srgbClr val="1E4B59"/>
              </a:solidFill>
              <a:latin typeface="Roboto"/>
              <a:ea typeface="Roboto"/>
              <a:cs typeface="Roboto"/>
              <a:sym typeface="Roboto"/>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0"/>
        <p:cNvGrpSpPr/>
        <p:nvPr/>
      </p:nvGrpSpPr>
      <p:grpSpPr>
        <a:xfrm>
          <a:off x="0" y="0"/>
          <a:ext cx="0" cy="0"/>
          <a:chOff x="0" y="0"/>
          <a:chExt cx="0" cy="0"/>
        </a:xfrm>
      </p:grpSpPr>
      <p:sp>
        <p:nvSpPr>
          <p:cNvPr id="791" name="Google Shape;791;g31f154408a4_0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2" name="Google Shape;792;g31f154408a4_0_4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1200"/>
              </a:spcAft>
              <a:buNone/>
            </a:pPr>
            <a:r>
              <a:rPr lang="en-US" sz="1100">
                <a:latin typeface="Roboto"/>
                <a:ea typeface="Roboto"/>
                <a:cs typeface="Roboto"/>
                <a:sym typeface="Roboto"/>
              </a:rPr>
              <a:t>This approach is an example of women and girl-led approaches, where a project is conceived, developed and implemented by the girls, with mentorship and leadership training provided by the foundation. </a:t>
            </a:r>
            <a:endParaRPr sz="1100">
              <a:latin typeface="Roboto"/>
              <a:ea typeface="Roboto"/>
              <a:cs typeface="Roboto"/>
              <a:sym typeface="Roboto"/>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31814201cbc_0_1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g31814201cbc_0_1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Roboto"/>
                <a:ea typeface="Roboto"/>
                <a:cs typeface="Roboto"/>
                <a:sym typeface="Roboto"/>
              </a:rPr>
              <a:t>Our session will be structured as follows. [read agenda “Activity” column].</a:t>
            </a:r>
            <a:endParaRPr sz="1100">
              <a:latin typeface="Roboto"/>
              <a:ea typeface="Roboto"/>
              <a:cs typeface="Roboto"/>
              <a:sym typeface="Roboto"/>
            </a:endParaRPr>
          </a:p>
        </p:txBody>
      </p:sp>
      <p:sp>
        <p:nvSpPr>
          <p:cNvPr id="270" name="Google Shape;270;g31814201cbc_0_19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2"/>
        <p:cNvGrpSpPr/>
        <p:nvPr/>
      </p:nvGrpSpPr>
      <p:grpSpPr>
        <a:xfrm>
          <a:off x="0" y="0"/>
          <a:ext cx="0" cy="0"/>
          <a:chOff x="0" y="0"/>
          <a:chExt cx="0" cy="0"/>
        </a:xfrm>
      </p:grpSpPr>
      <p:sp>
        <p:nvSpPr>
          <p:cNvPr id="813" name="Google Shape;813;g31ac233afce_5_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4" name="Google Shape;814;g31ac233afce_5_5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endParaRPr sz="1300">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8"/>
        <p:cNvGrpSpPr/>
        <p:nvPr/>
      </p:nvGrpSpPr>
      <p:grpSpPr>
        <a:xfrm>
          <a:off x="0" y="0"/>
          <a:ext cx="0" cy="0"/>
          <a:chOff x="0" y="0"/>
          <a:chExt cx="0" cy="0"/>
        </a:xfrm>
      </p:grpSpPr>
      <p:sp>
        <p:nvSpPr>
          <p:cNvPr id="849" name="Google Shape;849;g319bb9a17a2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0" name="Google Shape;850;g319bb9a17a2_0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[read the slide]</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I want to hear from you, let’s brainstorm, What are some risks, safeguards, and ethical considerations when collecting M&amp;E data related to gender?</a:t>
            </a:r>
            <a:endParaRPr sz="1100">
              <a:latin typeface="Roboto"/>
              <a:ea typeface="Roboto"/>
              <a:cs typeface="Roboto"/>
              <a:sym typeface="Roboto"/>
            </a:endParaRPr>
          </a:p>
          <a:p>
            <a:pPr marL="0" lvl="0" indent="0" algn="l" rtl="0">
              <a:lnSpc>
                <a:spcPct val="115000"/>
              </a:lnSpc>
              <a:spcBef>
                <a:spcPts val="1500"/>
              </a:spcBef>
              <a:spcAft>
                <a:spcPts val="1500"/>
              </a:spcAft>
              <a:buClr>
                <a:schemeClr val="dk1"/>
              </a:buClr>
              <a:buSzPts val="1100"/>
              <a:buFont typeface="Arial"/>
              <a:buNone/>
            </a:pPr>
            <a:r>
              <a:rPr lang="en-US" sz="1100">
                <a:latin typeface="Roboto"/>
                <a:ea typeface="Roboto"/>
                <a:cs typeface="Roboto"/>
                <a:sym typeface="Roboto"/>
              </a:rPr>
              <a:t>These were great ideas! </a:t>
            </a:r>
            <a:endParaRPr sz="1100">
              <a:latin typeface="Roboto"/>
              <a:ea typeface="Roboto"/>
              <a:cs typeface="Roboto"/>
              <a:sym typeface="Roboto"/>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8"/>
        <p:cNvGrpSpPr/>
        <p:nvPr/>
      </p:nvGrpSpPr>
      <p:grpSpPr>
        <a:xfrm>
          <a:off x="0" y="0"/>
          <a:ext cx="0" cy="0"/>
          <a:chOff x="0" y="0"/>
          <a:chExt cx="0" cy="0"/>
        </a:xfrm>
      </p:grpSpPr>
      <p:sp>
        <p:nvSpPr>
          <p:cNvPr id="859" name="Google Shape;859;g31db5cde179_6_1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0" name="Google Shape;860;g31db5cde179_6_1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1100">
                <a:latin typeface="Roboto"/>
                <a:ea typeface="Roboto"/>
                <a:cs typeface="Roboto"/>
                <a:sym typeface="Roboto"/>
              </a:rPr>
              <a:t>So to sum up:</a:t>
            </a:r>
            <a:endParaRPr sz="1100">
              <a:latin typeface="Roboto"/>
              <a:ea typeface="Roboto"/>
              <a:cs typeface="Roboto"/>
              <a:sym typeface="Roboto"/>
            </a:endParaRPr>
          </a:p>
          <a:p>
            <a:pPr marL="457200" lvl="0" indent="-298450" algn="l" rtl="0">
              <a:lnSpc>
                <a:spcPct val="115000"/>
              </a:lnSpc>
              <a:spcBef>
                <a:spcPts val="1000"/>
              </a:spcBef>
              <a:spcAft>
                <a:spcPts val="0"/>
              </a:spcAft>
              <a:buClr>
                <a:schemeClr val="dk1"/>
              </a:buClr>
              <a:buSzPts val="1100"/>
              <a:buFont typeface="Roboto"/>
              <a:buAutoNum type="arabicParenR"/>
            </a:pPr>
            <a:r>
              <a:rPr lang="en-US" sz="1100" b="1">
                <a:latin typeface="Roboto"/>
                <a:ea typeface="Roboto"/>
                <a:cs typeface="Roboto"/>
                <a:sym typeface="Roboto"/>
              </a:rPr>
              <a:t>Intersectional and inclusion</a:t>
            </a:r>
            <a:r>
              <a:rPr lang="en-US" sz="1100">
                <a:latin typeface="Roboto"/>
                <a:ea typeface="Roboto"/>
                <a:cs typeface="Roboto"/>
                <a:sym typeface="Roboto"/>
              </a:rPr>
              <a:t> - M&amp;E activities should be inclusive, and where possible we encourage an intersectional lens to your analysis, to understand the outcomes and impact of your intervention on diverse women and girls.</a:t>
            </a:r>
            <a:endParaRPr sz="1100">
              <a:latin typeface="Roboto"/>
              <a:ea typeface="Roboto"/>
              <a:cs typeface="Roboto"/>
              <a:sym typeface="Roboto"/>
            </a:endParaRPr>
          </a:p>
          <a:p>
            <a:pPr marL="457200" lvl="0" indent="-298450" algn="l" rtl="0">
              <a:lnSpc>
                <a:spcPct val="115000"/>
              </a:lnSpc>
              <a:spcBef>
                <a:spcPts val="1000"/>
              </a:spcBef>
              <a:spcAft>
                <a:spcPts val="0"/>
              </a:spcAft>
              <a:buClr>
                <a:schemeClr val="dk1"/>
              </a:buClr>
              <a:buSzPts val="1100"/>
              <a:buFont typeface="Roboto"/>
              <a:buAutoNum type="arabicParenR"/>
            </a:pPr>
            <a:r>
              <a:rPr lang="en-US" sz="1100" b="1">
                <a:latin typeface="Roboto"/>
                <a:ea typeface="Roboto"/>
                <a:cs typeface="Roboto"/>
                <a:sym typeface="Roboto"/>
              </a:rPr>
              <a:t>Potential backlash and women’s and girls’ safety</a:t>
            </a:r>
            <a:r>
              <a:rPr lang="en-US" sz="1100">
                <a:latin typeface="Roboto"/>
                <a:ea typeface="Roboto"/>
                <a:cs typeface="Roboto"/>
                <a:sym typeface="Roboto"/>
              </a:rPr>
              <a:t> - gender equality programming by nature means tackling the status quo and existing power structures - which can create backlash  - it’s important that your M&amp;E activities are designed to pick up on signs of potential backlash which should be acted on immediately. (i.e. rise in rates of domestic violence)</a:t>
            </a:r>
            <a:endParaRPr sz="1100">
              <a:latin typeface="Roboto"/>
              <a:ea typeface="Roboto"/>
              <a:cs typeface="Roboto"/>
              <a:sym typeface="Roboto"/>
            </a:endParaRPr>
          </a:p>
          <a:p>
            <a:pPr marL="457200" lvl="0" indent="-298450" algn="l" rtl="0">
              <a:lnSpc>
                <a:spcPct val="115000"/>
              </a:lnSpc>
              <a:spcBef>
                <a:spcPts val="1000"/>
              </a:spcBef>
              <a:spcAft>
                <a:spcPts val="0"/>
              </a:spcAft>
              <a:buClr>
                <a:schemeClr val="dk1"/>
              </a:buClr>
              <a:buSzPts val="1100"/>
              <a:buFont typeface="Roboto"/>
              <a:buAutoNum type="arabicParenR"/>
            </a:pPr>
            <a:r>
              <a:rPr lang="en-US" sz="1100" b="1">
                <a:latin typeface="Roboto"/>
                <a:ea typeface="Roboto"/>
                <a:cs typeface="Roboto"/>
                <a:sym typeface="Roboto"/>
              </a:rPr>
              <a:t>Tokenism versus meaningful engagement </a:t>
            </a:r>
            <a:r>
              <a:rPr lang="en-US" sz="1100">
                <a:latin typeface="Roboto"/>
                <a:ea typeface="Roboto"/>
                <a:cs typeface="Roboto"/>
                <a:sym typeface="Roboto"/>
              </a:rPr>
              <a:t>- Really important that gender isn’t included as a tick box exercise or done for external communications/options but that you are genuinely seeking meaningful engagement of women and girls (and gender minorities) in order to improve programming. It is important to assess and ensure there are benefits that participants derive from their engagement in M&amp;E activities. This can include leadership skills development, training opportunities, and, where appropriate, remuneration. Collecting </a:t>
            </a:r>
            <a:r>
              <a:rPr lang="en-US" sz="1100" b="1">
                <a:latin typeface="Roboto"/>
                <a:ea typeface="Roboto"/>
                <a:cs typeface="Roboto"/>
                <a:sym typeface="Roboto"/>
              </a:rPr>
              <a:t>only</a:t>
            </a:r>
            <a:r>
              <a:rPr lang="en-US" sz="1100">
                <a:latin typeface="Roboto"/>
                <a:ea typeface="Roboto"/>
                <a:cs typeface="Roboto"/>
                <a:sym typeface="Roboto"/>
              </a:rPr>
              <a:t> relevant data and having a clear plan for analysis and utilization are essential. </a:t>
            </a:r>
            <a:endParaRPr sz="1100">
              <a:latin typeface="Roboto"/>
              <a:ea typeface="Roboto"/>
              <a:cs typeface="Roboto"/>
              <a:sym typeface="Roboto"/>
            </a:endParaRPr>
          </a:p>
          <a:p>
            <a:pPr marL="457200" lvl="0" indent="-298450" algn="l" rtl="0">
              <a:lnSpc>
                <a:spcPct val="115000"/>
              </a:lnSpc>
              <a:spcBef>
                <a:spcPts val="1000"/>
              </a:spcBef>
              <a:spcAft>
                <a:spcPts val="0"/>
              </a:spcAft>
              <a:buClr>
                <a:schemeClr val="dk1"/>
              </a:buClr>
              <a:buSzPts val="1100"/>
              <a:buFont typeface="Roboto"/>
              <a:buAutoNum type="arabicParenR"/>
            </a:pPr>
            <a:r>
              <a:rPr lang="en-US" sz="1100" b="1">
                <a:latin typeface="Roboto"/>
                <a:ea typeface="Roboto"/>
                <a:cs typeface="Roboto"/>
                <a:sym typeface="Roboto"/>
              </a:rPr>
              <a:t>Confidentiality and anonymity</a:t>
            </a:r>
            <a:r>
              <a:rPr lang="en-US" sz="1100">
                <a:latin typeface="Roboto"/>
                <a:ea typeface="Roboto"/>
                <a:cs typeface="Roboto"/>
                <a:sym typeface="Roboto"/>
              </a:rPr>
              <a:t>: M&amp;E participants should have the right to remain anonymous and to have their rights to privacy and confidentiality respected. There are a number of ways to do this:</a:t>
            </a:r>
            <a:endParaRPr sz="1100">
              <a:latin typeface="Roboto"/>
              <a:ea typeface="Roboto"/>
              <a:cs typeface="Roboto"/>
              <a:sym typeface="Roboto"/>
            </a:endParaRPr>
          </a:p>
          <a:p>
            <a:pPr marL="914400" lvl="1" indent="-298450" algn="just" rtl="0">
              <a:lnSpc>
                <a:spcPct val="115000"/>
              </a:lnSpc>
              <a:spcBef>
                <a:spcPts val="1000"/>
              </a:spcBef>
              <a:spcAft>
                <a:spcPts val="0"/>
              </a:spcAft>
              <a:buClr>
                <a:schemeClr val="dk1"/>
              </a:buClr>
              <a:buSzPts val="1100"/>
              <a:buFont typeface="Roboto"/>
              <a:buAutoNum type="alphaLcParenR"/>
            </a:pPr>
            <a:r>
              <a:rPr lang="en-US" sz="1100">
                <a:latin typeface="Roboto"/>
                <a:ea typeface="Roboto"/>
                <a:cs typeface="Roboto"/>
                <a:sym typeface="Roboto"/>
              </a:rPr>
              <a:t>Ensure that there is no link between the data (responses) and the source (the participant). </a:t>
            </a:r>
            <a:endParaRPr sz="1100">
              <a:latin typeface="Roboto"/>
              <a:ea typeface="Roboto"/>
              <a:cs typeface="Roboto"/>
              <a:sym typeface="Roboto"/>
            </a:endParaRPr>
          </a:p>
          <a:p>
            <a:pPr marL="914400" lvl="1" indent="-298450" algn="just" rtl="0">
              <a:lnSpc>
                <a:spcPct val="115000"/>
              </a:lnSpc>
              <a:spcBef>
                <a:spcPts val="1000"/>
              </a:spcBef>
              <a:spcAft>
                <a:spcPts val="0"/>
              </a:spcAft>
              <a:buClr>
                <a:schemeClr val="dk1"/>
              </a:buClr>
              <a:buSzPts val="1100"/>
              <a:buFont typeface="Roboto"/>
              <a:buAutoNum type="alphaLcParenR"/>
            </a:pPr>
            <a:r>
              <a:rPr lang="en-US" sz="1100">
                <a:latin typeface="Roboto"/>
                <a:ea typeface="Roboto"/>
                <a:cs typeface="Roboto"/>
                <a:sym typeface="Roboto"/>
              </a:rPr>
              <a:t>Store data securely.</a:t>
            </a:r>
            <a:endParaRPr sz="1100">
              <a:latin typeface="Roboto"/>
              <a:ea typeface="Roboto"/>
              <a:cs typeface="Roboto"/>
              <a:sym typeface="Roboto"/>
            </a:endParaRPr>
          </a:p>
          <a:p>
            <a:pPr marL="457200" lvl="0" indent="-298450" algn="l" rtl="0">
              <a:lnSpc>
                <a:spcPct val="115000"/>
              </a:lnSpc>
              <a:spcBef>
                <a:spcPts val="1000"/>
              </a:spcBef>
              <a:spcAft>
                <a:spcPts val="0"/>
              </a:spcAft>
              <a:buClr>
                <a:schemeClr val="dk1"/>
              </a:buClr>
              <a:buSzPts val="1100"/>
              <a:buFont typeface="Roboto"/>
              <a:buAutoNum type="arabicParenR"/>
            </a:pPr>
            <a:r>
              <a:rPr lang="en-US" sz="1100" b="1">
                <a:latin typeface="Roboto"/>
                <a:ea typeface="Roboto"/>
                <a:cs typeface="Roboto"/>
                <a:sym typeface="Roboto"/>
              </a:rPr>
              <a:t>Potential trauma from sensitive questions</a:t>
            </a:r>
            <a:r>
              <a:rPr lang="en-US" sz="1100">
                <a:latin typeface="Roboto"/>
                <a:ea typeface="Roboto"/>
                <a:cs typeface="Roboto"/>
                <a:sym typeface="Roboto"/>
              </a:rPr>
              <a:t> - your activities should be trauma informed and not create more harm - for example for survivors of GBV: Be mindful of the potential past or ongoing trauma experienced by women and people of diverse genders. Provide necessary support, establish trusting relationships, and create safe spaces for women and girls to share their experiences if they wish to do so. Trauma-informed approaches prioritize the well-being and emotional safety of women and other gender minorities throughout the M&amp;E process.</a:t>
            </a:r>
            <a:endParaRPr sz="1100">
              <a:latin typeface="Roboto"/>
              <a:ea typeface="Roboto"/>
              <a:cs typeface="Roboto"/>
              <a:sym typeface="Roboto"/>
            </a:endParaRPr>
          </a:p>
          <a:p>
            <a:pPr marL="457200" lvl="0" indent="-298450" algn="l" rtl="0">
              <a:lnSpc>
                <a:spcPct val="115000"/>
              </a:lnSpc>
              <a:spcBef>
                <a:spcPts val="1000"/>
              </a:spcBef>
              <a:spcAft>
                <a:spcPts val="0"/>
              </a:spcAft>
              <a:buClr>
                <a:schemeClr val="dk1"/>
              </a:buClr>
              <a:buSzPts val="1100"/>
              <a:buFont typeface="Roboto"/>
              <a:buAutoNum type="arabicParenR"/>
            </a:pPr>
            <a:r>
              <a:rPr lang="en-US" sz="1100" b="1">
                <a:latin typeface="Roboto"/>
                <a:ea typeface="Roboto"/>
                <a:cs typeface="Roboto"/>
                <a:sym typeface="Roboto"/>
              </a:rPr>
              <a:t>Informed voluntary consent</a:t>
            </a:r>
            <a:r>
              <a:rPr lang="en-US" sz="1100">
                <a:latin typeface="Roboto"/>
                <a:ea typeface="Roboto"/>
                <a:cs typeface="Roboto"/>
                <a:sym typeface="Roboto"/>
              </a:rPr>
              <a:t>: All research participants must give voluntary informed consent. M&amp;E staff should follow robust informed consent procedures, which should provide participants with sufficient background information including any risks and benefits.  When working with children, you may also need to obtain consent from parents and caregivers. </a:t>
            </a:r>
            <a:endParaRPr sz="1100">
              <a:solidFill>
                <a:srgbClr val="1E4B59"/>
              </a:solidFill>
              <a:latin typeface="Roboto"/>
              <a:ea typeface="Roboto"/>
              <a:cs typeface="Roboto"/>
              <a:sym typeface="Roboto"/>
            </a:endParaRPr>
          </a:p>
          <a:p>
            <a:pPr marL="0" lvl="0" indent="0" algn="l" rtl="0">
              <a:spcBef>
                <a:spcPts val="1000"/>
              </a:spcBef>
              <a:spcAft>
                <a:spcPts val="0"/>
              </a:spcAft>
              <a:buNone/>
            </a:pPr>
            <a:endParaRPr sz="1100">
              <a:latin typeface="Roboto"/>
              <a:ea typeface="Roboto"/>
              <a:cs typeface="Roboto"/>
              <a:sym typeface="Roboto"/>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0"/>
        <p:cNvGrpSpPr/>
        <p:nvPr/>
      </p:nvGrpSpPr>
      <p:grpSpPr>
        <a:xfrm>
          <a:off x="0" y="0"/>
          <a:ext cx="0" cy="0"/>
          <a:chOff x="0" y="0"/>
          <a:chExt cx="0" cy="0"/>
        </a:xfrm>
      </p:grpSpPr>
      <p:sp>
        <p:nvSpPr>
          <p:cNvPr id="881" name="Google Shape;881;g2fc3d450777_0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2" name="Google Shape;882;g2fc3d450777_0_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83" name="Google Shape;883;g2fc3d450777_0_9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6"/>
        <p:cNvGrpSpPr/>
        <p:nvPr/>
      </p:nvGrpSpPr>
      <p:grpSpPr>
        <a:xfrm>
          <a:off x="0" y="0"/>
          <a:ext cx="0" cy="0"/>
          <a:chOff x="0" y="0"/>
          <a:chExt cx="0" cy="0"/>
        </a:xfrm>
      </p:grpSpPr>
      <p:sp>
        <p:nvSpPr>
          <p:cNvPr id="887" name="Google Shape;887;g3173797a2fb_0_2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8" name="Google Shape;888;g3173797a2fb_0_2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Let's take about 10 minutes to discuss this in small groups. The questions on the slide are our main focus: </a:t>
            </a:r>
            <a:r>
              <a:rPr lang="en-US" sz="1100" i="1">
                <a:latin typeface="Roboto"/>
                <a:ea typeface="Roboto"/>
                <a:cs typeface="Roboto"/>
                <a:sym typeface="Roboto"/>
              </a:rPr>
              <a:t>How does gender integration currently show up in your M&amp;E work? And what are the opportunities you see to strengthen it?</a:t>
            </a:r>
            <a:endParaRPr sz="1100" i="1">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To help guide your conversation, please consider the question that most applies to your role. For example:</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Char char="●"/>
            </a:pPr>
            <a:r>
              <a:rPr lang="en-US" sz="1100" b="1">
                <a:latin typeface="Roboto"/>
                <a:ea typeface="Roboto"/>
                <a:cs typeface="Roboto"/>
                <a:sym typeface="Roboto"/>
              </a:rPr>
              <a:t>Program designers:</a:t>
            </a:r>
            <a:r>
              <a:rPr lang="en-US" sz="1100">
                <a:latin typeface="Roboto"/>
                <a:ea typeface="Roboto"/>
                <a:cs typeface="Roboto"/>
                <a:sym typeface="Roboto"/>
              </a:rPr>
              <a:t> How do your logframes account for gendered pathways to change?</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MEL staff:</a:t>
            </a:r>
            <a:r>
              <a:rPr lang="en-US" sz="1100">
                <a:latin typeface="Roboto"/>
                <a:ea typeface="Roboto"/>
                <a:cs typeface="Roboto"/>
                <a:sym typeface="Roboto"/>
              </a:rPr>
              <a:t> How can you increase the use of qualitative and participatory tools?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Field staff:</a:t>
            </a:r>
            <a:r>
              <a:rPr lang="en-US" sz="1100">
                <a:latin typeface="Roboto"/>
                <a:ea typeface="Roboto"/>
                <a:cs typeface="Roboto"/>
                <a:sym typeface="Roboto"/>
              </a:rPr>
              <a:t> What gendered risks have you observed during data collection?</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For those in other roles, like HR or Communications, think about how your work currently supports—or could better support—gender-sensitive M&amp;E across the organization. After 10 minutes, we'll come back to the plenary to share some key reflections."</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[Post-Discussion Facilitator Talking Points]</a:t>
            </a:r>
            <a:endParaRPr sz="1100" b="1">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Thank you, those were some excellent insights and practical examples. As we've discussed, integrating a gender lens into M&amp;E looks different depending on one's role, but every function has a part to play. Here are some concrete examples of how this can be applied:</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Programmatic &amp; MEL Staff</a:t>
            </a:r>
            <a:endParaRPr sz="1100" b="1">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Char char="●"/>
            </a:pPr>
            <a:r>
              <a:rPr lang="en-US" sz="1100" b="1">
                <a:latin typeface="Roboto"/>
                <a:ea typeface="Roboto"/>
                <a:cs typeface="Roboto"/>
                <a:sym typeface="Roboto"/>
              </a:rPr>
              <a:t>Designing gender responsive indicators:</a:t>
            </a:r>
            <a:r>
              <a:rPr lang="en-US" sz="1100">
                <a:latin typeface="Roboto"/>
                <a:ea typeface="Roboto"/>
                <a:cs typeface="Roboto"/>
                <a:sym typeface="Roboto"/>
              </a:rPr>
              <a:t> Ensure indicators measure not only program reach but also shifts in gender norms, agency, and decision-making. For example, track changes in women's confidence to speak in public forums.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Disaggregating data:</a:t>
            </a:r>
            <a:r>
              <a:rPr lang="en-US" sz="1100">
                <a:latin typeface="Roboto"/>
                <a:ea typeface="Roboto"/>
                <a:cs typeface="Roboto"/>
                <a:sym typeface="Roboto"/>
              </a:rPr>
              <a:t> Always analyze data by gender, age, and other relevant factors to identify disparities in participation, outcomes, or unintended consequences.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Engaging communities in M&amp;E:</a:t>
            </a:r>
            <a:r>
              <a:rPr lang="en-US" sz="1100">
                <a:latin typeface="Roboto"/>
                <a:ea typeface="Roboto"/>
                <a:cs typeface="Roboto"/>
                <a:sym typeface="Roboto"/>
              </a:rPr>
              <a:t> Use participatory methods such as storytelling or community scorecards to capture lived experiences, ensuring diverse voices shape program improvements.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Tracking intersectionality:</a:t>
            </a:r>
            <a:r>
              <a:rPr lang="en-US" sz="1100">
                <a:latin typeface="Roboto"/>
                <a:ea typeface="Roboto"/>
                <a:cs typeface="Roboto"/>
                <a:sym typeface="Roboto"/>
              </a:rPr>
              <a:t> Monitor how interventions affect people with intersecting vulnerabilities, such as those living with disabilities or belonging to ethnic minority groups.</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HR Staff</a:t>
            </a:r>
            <a:endParaRPr sz="1100" b="1">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Char char="●"/>
            </a:pPr>
            <a:r>
              <a:rPr lang="en-US" sz="1100" b="1">
                <a:latin typeface="Roboto"/>
                <a:ea typeface="Roboto"/>
                <a:cs typeface="Roboto"/>
                <a:sym typeface="Roboto"/>
              </a:rPr>
              <a:t>Building gender capacity:</a:t>
            </a:r>
            <a:r>
              <a:rPr lang="en-US" sz="1100">
                <a:latin typeface="Roboto"/>
                <a:ea typeface="Roboto"/>
                <a:cs typeface="Roboto"/>
                <a:sym typeface="Roboto"/>
              </a:rPr>
              <a:t> Assess and track staff understanding of gender sensitive M&amp;E approaches through pre- and post-training surveys or regular competency checks.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Monitoring workplace equity:</a:t>
            </a:r>
            <a:r>
              <a:rPr lang="en-US" sz="1100">
                <a:latin typeface="Roboto"/>
                <a:ea typeface="Roboto"/>
                <a:cs typeface="Roboto"/>
                <a:sym typeface="Roboto"/>
              </a:rPr>
              <a:t> Use internal data to track gender equity in staffing patterns, promotion rates, and leadership opportunities within M&amp;E and program teams.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Creating inclusive policies:</a:t>
            </a:r>
            <a:r>
              <a:rPr lang="en-US" sz="1100">
                <a:latin typeface="Roboto"/>
                <a:ea typeface="Roboto"/>
                <a:cs typeface="Roboto"/>
                <a:sym typeface="Roboto"/>
              </a:rPr>
              <a:t> Evaluate the impact of HR policies, such as travel safety protocols or flexible work arrangements, on the ability of all staff to participate fully in M&amp;E activities.</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Communications Staff</a:t>
            </a:r>
            <a:endParaRPr sz="1100" b="1">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Char char="●"/>
            </a:pPr>
            <a:r>
              <a:rPr lang="en-US" sz="1100" b="1">
                <a:latin typeface="Roboto"/>
                <a:ea typeface="Roboto"/>
                <a:cs typeface="Roboto"/>
                <a:sym typeface="Roboto"/>
              </a:rPr>
              <a:t>Measuring gender representation:</a:t>
            </a:r>
            <a:r>
              <a:rPr lang="en-US" sz="1100">
                <a:latin typeface="Roboto"/>
                <a:ea typeface="Roboto"/>
                <a:cs typeface="Roboto"/>
                <a:sym typeface="Roboto"/>
              </a:rPr>
              <a:t> Assess the diversity of voices and perspectives featured in your reports and public materials—ensure they challenge stereotypes and showcase people of all genders as agents of change.</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Tracking audience engagement:</a:t>
            </a:r>
            <a:r>
              <a:rPr lang="en-US" sz="1100">
                <a:latin typeface="Roboto"/>
                <a:ea typeface="Roboto"/>
                <a:cs typeface="Roboto"/>
                <a:sym typeface="Roboto"/>
              </a:rPr>
              <a:t> Use analytics to understand how different genders respond to M&amp;E findings that are shared publicly. Adjust content to address gaps and ensure findings are accessible to all.</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Integrating feedback:</a:t>
            </a:r>
            <a:r>
              <a:rPr lang="en-US" sz="1100">
                <a:latin typeface="Roboto"/>
                <a:ea typeface="Roboto"/>
                <a:cs typeface="Roboto"/>
                <a:sym typeface="Roboto"/>
              </a:rPr>
              <a:t> When sharing results, create channels to collect and analyze feedback from community members, especially women and girls, to ensure communication is relevant and empowering.</a:t>
            </a:r>
            <a:endParaRPr sz="1100">
              <a:latin typeface="Roboto"/>
              <a:ea typeface="Roboto"/>
              <a:cs typeface="Roboto"/>
              <a:sym typeface="Roboto"/>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3"/>
        <p:cNvGrpSpPr/>
        <p:nvPr/>
      </p:nvGrpSpPr>
      <p:grpSpPr>
        <a:xfrm>
          <a:off x="0" y="0"/>
          <a:ext cx="0" cy="0"/>
          <a:chOff x="0" y="0"/>
          <a:chExt cx="0" cy="0"/>
        </a:xfrm>
      </p:grpSpPr>
      <p:sp>
        <p:nvSpPr>
          <p:cNvPr id="894" name="Google Shape;894;g31814201cbc_0_6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5" name="Google Shape;895;g31814201cbc_0_6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None/>
            </a:pPr>
            <a:r>
              <a:rPr lang="en-US" sz="1100">
                <a:latin typeface="Roboto"/>
                <a:ea typeface="Roboto"/>
                <a:cs typeface="Roboto"/>
                <a:sym typeface="Roboto"/>
              </a:rPr>
              <a:t>Before we wrap up for today, I’d like to leave you with 5 key takeaways.</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AutoNum type="arabicPeriod"/>
            </a:pPr>
            <a:r>
              <a:rPr lang="en-US" sz="1100" b="1">
                <a:latin typeface="Roboto"/>
                <a:ea typeface="Roboto"/>
                <a:cs typeface="Roboto"/>
                <a:sym typeface="Roboto"/>
              </a:rPr>
              <a:t>Start with defining gender equality indicators.</a:t>
            </a:r>
            <a:br>
              <a:rPr lang="en-US" sz="1100">
                <a:latin typeface="Roboto"/>
                <a:ea typeface="Roboto"/>
                <a:cs typeface="Roboto"/>
                <a:sym typeface="Roboto"/>
              </a:rPr>
            </a:br>
            <a:r>
              <a:rPr lang="en-US" sz="1100">
                <a:latin typeface="Roboto"/>
                <a:ea typeface="Roboto"/>
                <a:cs typeface="Roboto"/>
                <a:sym typeface="Roboto"/>
              </a:rPr>
              <a:t>Think about the data you can realistically collect. What’s feasible, cost-effective, and reliable? The goal here is to gather data that helps you understand whether you’ve achieved your gender-related outcomes.</a:t>
            </a:r>
            <a:br>
              <a:rPr lang="en-US" sz="1100">
                <a:latin typeface="Roboto"/>
                <a:ea typeface="Roboto"/>
                <a:cs typeface="Roboto"/>
                <a:sym typeface="Roboto"/>
              </a:rPr>
            </a:br>
            <a:r>
              <a:rPr lang="en-US" sz="1100" i="1">
                <a:latin typeface="Roboto"/>
                <a:ea typeface="Roboto"/>
                <a:cs typeface="Roboto"/>
                <a:sym typeface="Roboto"/>
              </a:rPr>
              <a:t>For example:</a:t>
            </a:r>
            <a:r>
              <a:rPr lang="en-US" sz="1100">
                <a:latin typeface="Roboto"/>
                <a:ea typeface="Roboto"/>
                <a:cs typeface="Roboto"/>
                <a:sym typeface="Roboto"/>
              </a:rPr>
              <a:t> If you’re aiming for greater access to sexual and reproductive health services for women, how will you measure that? What indicators will show whether the service is actually reaching the women who need it the most?</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AutoNum type="arabicPeriod"/>
            </a:pPr>
            <a:r>
              <a:rPr lang="en-US" sz="1100" b="1">
                <a:latin typeface="Roboto"/>
                <a:ea typeface="Roboto"/>
                <a:cs typeface="Roboto"/>
                <a:sym typeface="Roboto"/>
              </a:rPr>
              <a:t>Now, ensure that gender-related M&amp;E data isn’t just a one-time event, but an ongoing process.</a:t>
            </a:r>
            <a:br>
              <a:rPr lang="en-US" sz="1100" b="1">
                <a:latin typeface="Roboto"/>
                <a:ea typeface="Roboto"/>
                <a:cs typeface="Roboto"/>
                <a:sym typeface="Roboto"/>
              </a:rPr>
            </a:br>
            <a:r>
              <a:rPr lang="en-US" sz="1100">
                <a:latin typeface="Roboto"/>
                <a:ea typeface="Roboto"/>
                <a:cs typeface="Roboto"/>
                <a:sym typeface="Roboto"/>
              </a:rPr>
              <a:t>Integrate opportunities for reflecting on this data into your regular project management and progress reporting cycles.</a:t>
            </a:r>
            <a:br>
              <a:rPr lang="en-US" sz="1100">
                <a:latin typeface="Roboto"/>
                <a:ea typeface="Roboto"/>
                <a:cs typeface="Roboto"/>
                <a:sym typeface="Roboto"/>
              </a:rPr>
            </a:br>
            <a:r>
              <a:rPr lang="en-US" sz="1100" i="1">
                <a:latin typeface="Roboto"/>
                <a:ea typeface="Roboto"/>
                <a:cs typeface="Roboto"/>
                <a:sym typeface="Roboto"/>
              </a:rPr>
              <a:t>For instance:</a:t>
            </a:r>
            <a:r>
              <a:rPr lang="en-US" sz="1100">
                <a:latin typeface="Roboto"/>
                <a:ea typeface="Roboto"/>
                <a:cs typeface="Roboto"/>
                <a:sym typeface="Roboto"/>
              </a:rPr>
              <a:t> After every major milestone in your project, take time to analyze the gender-related results. Does the data align with your gender strategy? This regular reflection allows you to stay on track and make any necessary adjustments in real-time.</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AutoNum type="arabicPeriod"/>
            </a:pPr>
            <a:r>
              <a:rPr lang="en-US" sz="1100" b="1">
                <a:latin typeface="Roboto"/>
                <a:ea typeface="Roboto"/>
                <a:cs typeface="Roboto"/>
                <a:sym typeface="Roboto"/>
              </a:rPr>
              <a:t>Next, remember the importance of systematically gathering feedback.</a:t>
            </a:r>
            <a:br>
              <a:rPr lang="en-US" sz="1100">
                <a:latin typeface="Roboto"/>
                <a:ea typeface="Roboto"/>
                <a:cs typeface="Roboto"/>
                <a:sym typeface="Roboto"/>
              </a:rPr>
            </a:br>
            <a:r>
              <a:rPr lang="en-US" sz="1100">
                <a:latin typeface="Roboto"/>
                <a:ea typeface="Roboto"/>
                <a:cs typeface="Roboto"/>
                <a:sym typeface="Roboto"/>
              </a:rPr>
              <a:t>Collect feedback from participants and other key stakeholders. And don’t just collect data from one group—make sure you’re getting input from both men and women, and always disaggregate the data.</a:t>
            </a:r>
            <a:br>
              <a:rPr lang="en-US" sz="1100">
                <a:latin typeface="Roboto"/>
                <a:ea typeface="Roboto"/>
                <a:cs typeface="Roboto"/>
                <a:sym typeface="Roboto"/>
              </a:rPr>
            </a:br>
            <a:r>
              <a:rPr lang="en-US" sz="1100" i="1">
                <a:latin typeface="Roboto"/>
                <a:ea typeface="Roboto"/>
                <a:cs typeface="Roboto"/>
                <a:sym typeface="Roboto"/>
              </a:rPr>
              <a:t>For example:</a:t>
            </a:r>
            <a:r>
              <a:rPr lang="en-US" sz="1100">
                <a:latin typeface="Roboto"/>
                <a:ea typeface="Roboto"/>
                <a:cs typeface="Roboto"/>
                <a:sym typeface="Roboto"/>
              </a:rPr>
              <a:t> When you’re asking participants about the effectiveness of an SRH program, make sure to track and compare the responses from male and female participants separately. This will help you spot any gender gaps or biases in how your intervention is being received.</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AutoNum type="arabicPeriod"/>
            </a:pPr>
            <a:r>
              <a:rPr lang="en-US" sz="1100" b="1">
                <a:latin typeface="Roboto"/>
                <a:ea typeface="Roboto"/>
                <a:cs typeface="Roboto"/>
                <a:sym typeface="Roboto"/>
              </a:rPr>
              <a:t>Let’s talk about participatory approaches to M&amp;E.</a:t>
            </a:r>
            <a:br>
              <a:rPr lang="en-US" sz="1100" b="1">
                <a:latin typeface="Roboto"/>
                <a:ea typeface="Roboto"/>
                <a:cs typeface="Roboto"/>
                <a:sym typeface="Roboto"/>
              </a:rPr>
            </a:br>
            <a:r>
              <a:rPr lang="en-US" sz="1100">
                <a:latin typeface="Roboto"/>
                <a:ea typeface="Roboto"/>
                <a:cs typeface="Roboto"/>
                <a:sym typeface="Roboto"/>
              </a:rPr>
              <a:t>Involve key stakeholders and beneficiaries in generating and reflecting on gender-related M&amp;E data. This isn’t just about collecting feedback from them—it’s about empowering them to use that data to make changes to their own plans and behaviors.</a:t>
            </a:r>
            <a:br>
              <a:rPr lang="en-US" sz="1100">
                <a:latin typeface="Roboto"/>
                <a:ea typeface="Roboto"/>
                <a:cs typeface="Roboto"/>
                <a:sym typeface="Roboto"/>
              </a:rPr>
            </a:br>
            <a:r>
              <a:rPr lang="en-US" sz="1100" i="1">
                <a:latin typeface="Roboto"/>
                <a:ea typeface="Roboto"/>
                <a:cs typeface="Roboto"/>
                <a:sym typeface="Roboto"/>
              </a:rPr>
              <a:t>For example:</a:t>
            </a:r>
            <a:r>
              <a:rPr lang="en-US" sz="1100">
                <a:latin typeface="Roboto"/>
                <a:ea typeface="Roboto"/>
                <a:cs typeface="Roboto"/>
                <a:sym typeface="Roboto"/>
              </a:rPr>
              <a:t> After gathering gender-disaggregated data, bring your beneficiaries together to reflect on what the data shows. What changes can they make in their actions or priorities to address the gender issues revealed? This participatory approach not only strengthens M&amp;E but also empowers those involved to take ownership of the process.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AutoNum type="arabicPeriod"/>
            </a:pPr>
            <a:r>
              <a:rPr lang="en-US" sz="1100" b="1">
                <a:latin typeface="Roboto"/>
                <a:ea typeface="Roboto"/>
                <a:cs typeface="Roboto"/>
                <a:sym typeface="Roboto"/>
              </a:rPr>
              <a:t>Finally, keep your project flexible.</a:t>
            </a:r>
            <a:br>
              <a:rPr lang="en-US" sz="1100" b="1">
                <a:latin typeface="Roboto"/>
                <a:ea typeface="Roboto"/>
                <a:cs typeface="Roboto"/>
                <a:sym typeface="Roboto"/>
              </a:rPr>
            </a:br>
            <a:r>
              <a:rPr lang="en-US" sz="1100">
                <a:latin typeface="Roboto"/>
                <a:ea typeface="Roboto"/>
                <a:cs typeface="Roboto"/>
                <a:sym typeface="Roboto"/>
              </a:rPr>
              <a:t>Be ready to adjust your interventions based on the insights you get from gender-related M&amp;E. Sometimes, you’ll discover that certain aspects of your program aren’t as effective for one gender as they are for another. Having the flexibility to make changes will ensure your interventions are inclusive and truly impactful.</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Remember, all of this should be based on sound gender analysis. That’s the foundation for defining indicators and collecting the right data that will ultimately drive your program’s success in achieving gender equality.</a:t>
            </a:r>
            <a:endParaRPr sz="1100">
              <a:latin typeface="Roboto"/>
              <a:ea typeface="Roboto"/>
              <a:cs typeface="Roboto"/>
              <a:sym typeface="Roboto"/>
            </a:endParaRPr>
          </a:p>
          <a:p>
            <a:pPr marL="0" lvl="0" indent="0" algn="l" rtl="0">
              <a:spcBef>
                <a:spcPts val="1200"/>
              </a:spcBef>
              <a:spcAft>
                <a:spcPts val="0"/>
              </a:spcAft>
              <a:buNone/>
            </a:pPr>
            <a:endParaRPr sz="1100">
              <a:latin typeface="Roboto"/>
              <a:ea typeface="Roboto"/>
              <a:cs typeface="Roboto"/>
              <a:sym typeface="Roboto"/>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4"/>
        <p:cNvGrpSpPr/>
        <p:nvPr/>
      </p:nvGrpSpPr>
      <p:grpSpPr>
        <a:xfrm>
          <a:off x="0" y="0"/>
          <a:ext cx="0" cy="0"/>
          <a:chOff x="0" y="0"/>
          <a:chExt cx="0" cy="0"/>
        </a:xfrm>
      </p:grpSpPr>
      <p:sp>
        <p:nvSpPr>
          <p:cNvPr id="905" name="Google Shape;905;g2fc3d450777_0_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6" name="Google Shape;906;g2fc3d450777_0_9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07" name="Google Shape;907;g2fc3d450777_0_9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0"/>
        <p:cNvGrpSpPr/>
        <p:nvPr/>
      </p:nvGrpSpPr>
      <p:grpSpPr>
        <a:xfrm>
          <a:off x="0" y="0"/>
          <a:ext cx="0" cy="0"/>
          <a:chOff x="0" y="0"/>
          <a:chExt cx="0" cy="0"/>
        </a:xfrm>
      </p:grpSpPr>
      <p:sp>
        <p:nvSpPr>
          <p:cNvPr id="911" name="Google Shape;911;g31814201cbc_0_7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2" name="Google Shape;912;g31814201cbc_0_7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31814201cbc_0_2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g31814201cbc_0_28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Roboto"/>
                <a:ea typeface="Roboto"/>
                <a:cs typeface="Roboto"/>
                <a:sym typeface="Roboto"/>
              </a:rPr>
              <a:t>[If facilitating virtually, have participants type their answer in the chat. If facilitating in person, have people say their answers out loud and note them down on a flipchart.]</a:t>
            </a:r>
            <a:endParaRPr sz="1100">
              <a:latin typeface="Roboto"/>
              <a:ea typeface="Roboto"/>
              <a:cs typeface="Roboto"/>
              <a:sym typeface="Roboto"/>
            </a:endParaRPr>
          </a:p>
          <a:p>
            <a:pPr marL="0" lvl="0" indent="0" algn="l" rtl="0">
              <a:lnSpc>
                <a:spcPct val="100000"/>
              </a:lnSpc>
              <a:spcBef>
                <a:spcPts val="0"/>
              </a:spcBef>
              <a:spcAft>
                <a:spcPts val="0"/>
              </a:spcAft>
              <a:buSzPts val="1400"/>
              <a:buNone/>
            </a:pPr>
            <a:endParaRPr sz="1100">
              <a:latin typeface="Roboto"/>
              <a:ea typeface="Roboto"/>
              <a:cs typeface="Roboto"/>
              <a:sym typeface="Roboto"/>
            </a:endParaRPr>
          </a:p>
          <a:p>
            <a:pPr marL="0" lvl="0" indent="0" algn="l" rtl="0">
              <a:lnSpc>
                <a:spcPct val="100000"/>
              </a:lnSpc>
              <a:spcBef>
                <a:spcPts val="0"/>
              </a:spcBef>
              <a:spcAft>
                <a:spcPts val="0"/>
              </a:spcAft>
              <a:buSzPts val="1400"/>
              <a:buNone/>
            </a:pPr>
            <a:r>
              <a:rPr lang="en-US" sz="1100">
                <a:latin typeface="Roboto"/>
                <a:ea typeface="Roboto"/>
                <a:cs typeface="Roboto"/>
                <a:sym typeface="Roboto"/>
              </a:rPr>
              <a:t>Before we jump into it, let’s get a temperature check around the room of what your emotional response to the words “monitoring and evaluation” is. So on the slide you can see 6 images in various emotional and mental states so please let me know the letter corresponding to the image that best represents how you feel. If none of these feel right, feel free to raise your hand and let me know how you feel in a sentence or two, as well.</a:t>
            </a:r>
            <a:endParaRPr sz="1100">
              <a:latin typeface="Roboto"/>
              <a:ea typeface="Roboto"/>
              <a:cs typeface="Roboto"/>
              <a:sym typeface="Roboto"/>
            </a:endParaRPr>
          </a:p>
          <a:p>
            <a:pPr marL="0" lvl="0" indent="0" algn="l" rtl="0">
              <a:lnSpc>
                <a:spcPct val="100000"/>
              </a:lnSpc>
              <a:spcBef>
                <a:spcPts val="0"/>
              </a:spcBef>
              <a:spcAft>
                <a:spcPts val="0"/>
              </a:spcAft>
              <a:buSzPts val="1400"/>
              <a:buNone/>
            </a:pPr>
            <a:endParaRPr sz="1100">
              <a:latin typeface="Roboto"/>
              <a:ea typeface="Roboto"/>
              <a:cs typeface="Roboto"/>
              <a:sym typeface="Roboto"/>
            </a:endParaRPr>
          </a:p>
          <a:p>
            <a:pPr marL="0" lvl="0" indent="0" algn="l" rtl="0">
              <a:lnSpc>
                <a:spcPct val="100000"/>
              </a:lnSpc>
              <a:spcBef>
                <a:spcPts val="0"/>
              </a:spcBef>
              <a:spcAft>
                <a:spcPts val="0"/>
              </a:spcAft>
              <a:buSzPts val="1400"/>
              <a:buNone/>
            </a:pPr>
            <a:r>
              <a:rPr lang="en-US" sz="1100">
                <a:latin typeface="Roboto"/>
                <a:ea typeface="Roboto"/>
                <a:cs typeface="Roboto"/>
                <a:sym typeface="Roboto"/>
              </a:rPr>
              <a:t>[participants indicate their choices]</a:t>
            </a:r>
            <a:endParaRPr sz="1100">
              <a:latin typeface="Roboto"/>
              <a:ea typeface="Roboto"/>
              <a:cs typeface="Roboto"/>
              <a:sym typeface="Roboto"/>
            </a:endParaRPr>
          </a:p>
          <a:p>
            <a:pPr marL="0" lvl="0" indent="0" algn="l" rtl="0">
              <a:lnSpc>
                <a:spcPct val="100000"/>
              </a:lnSpc>
              <a:spcBef>
                <a:spcPts val="0"/>
              </a:spcBef>
              <a:spcAft>
                <a:spcPts val="0"/>
              </a:spcAft>
              <a:buSzPts val="1400"/>
              <a:buNone/>
            </a:pPr>
            <a:endParaRPr sz="1100">
              <a:latin typeface="Roboto"/>
              <a:ea typeface="Roboto"/>
              <a:cs typeface="Roboto"/>
              <a:sym typeface="Roboto"/>
            </a:endParaRPr>
          </a:p>
          <a:p>
            <a:pPr marL="0" lvl="0" indent="0" algn="l" rtl="0">
              <a:lnSpc>
                <a:spcPct val="100000"/>
              </a:lnSpc>
              <a:spcBef>
                <a:spcPts val="0"/>
              </a:spcBef>
              <a:spcAft>
                <a:spcPts val="0"/>
              </a:spcAft>
              <a:buSzPts val="1400"/>
              <a:buNone/>
            </a:pPr>
            <a:r>
              <a:rPr lang="en-US" sz="1100">
                <a:latin typeface="Roboto"/>
                <a:ea typeface="Roboto"/>
                <a:cs typeface="Roboto"/>
                <a:sym typeface="Roboto"/>
              </a:rPr>
              <a:t>Thanks everyone who participated. It’s really helpful to know where you stand as we dive into this somewhat technical but important presentation. I’m going to try to make it as practical and applicable for you as possible and I trust that even those who don’t live and breathe M&amp;E can take away something meaningful and enjoy today’s session.</a:t>
            </a:r>
            <a:endParaRPr sz="1100">
              <a:latin typeface="Roboto"/>
              <a:ea typeface="Roboto"/>
              <a:cs typeface="Roboto"/>
              <a:sym typeface="Roboto"/>
            </a:endParaRPr>
          </a:p>
        </p:txBody>
      </p:sp>
      <p:sp>
        <p:nvSpPr>
          <p:cNvPr id="277" name="Google Shape;277;g31814201cbc_0_28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2fc3d450777_0_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6" name="Google Shape;296;g2fc3d450777_0_8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endParaRPr/>
          </a:p>
        </p:txBody>
      </p:sp>
      <p:sp>
        <p:nvSpPr>
          <p:cNvPr id="297" name="Google Shape;297;g2fc3d450777_0_8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318c0a4849a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318c0a4849a_0_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To get us started and all on the same page, let me tell you a story.</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Imagine this: You’re leading an SRH program designed to increase contraceptive access for adolescent girls in a rural region. Your team has rolled out a community-based intervention, providing contraceptive counseling at youth centers and schools. The initial reports look promising: the number of adolescent girls visiting the centers has increased, and you’re meeting your service delivery targets.  </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But here’s what your M&amp;E system isn’t showing. A teenage girl named Amina attends one of these youth centers. She’s interested in contraceptives but doesn’t feel comfortable asking questions because the center staff are mostly men. She leaves without the information she needs. Meanwhile, her friend Fatima, who did access contraceptives, is facing backlash at home because her parents believe contraceptive use promotes promiscuity. Neither of their experiences is being captured because the system only tracks overall attendance and contraceptive distribution. </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Without a gender sensitive M&amp;E system, these nuances—the discomfort and backlash—are invisible. The program looks successful on paper, but in reality, it’s falling short of addressing the needs of adolescents and, in some cases, unintentionally reinforcing gender inequalities.  </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This is why gender sensitive M&amp;E matters. It helps us uncover the hidden dynamics that shape the success—or failure—of our programs. By integrating gender into our monitoring and evaluation, we can design interventions that work for everyone, ensure no one is left behind, and positively transform the lives of the adolescents we aim to serve.</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p:txBody>
      </p:sp>
      <p:sp>
        <p:nvSpPr>
          <p:cNvPr id="303" name="Google Shape;303;g318c0a4849a_0_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3013dc43561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 name="Google Shape;310;g3013dc43561_0_4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So what is exactly “gender sensitive M&amp;E”? When we talk about gender sensitive monitoring and evaluation, we mean looking at how programs respond to the different needs of people of all genders. It’s about understanding if the program has a positive impact on gender relations—or whether gender inequalities are being reinforced. Incorporating gender considerations into M&amp;E also helps ensure that gender is considered throughout the program cycle, not just as an afterthought.</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There are two main approaches to gender M&amp;E:</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First, M&amp;E for gender-focused programs.</a:t>
            </a:r>
            <a:br>
              <a:rPr lang="en-US" sz="1100" b="1">
                <a:latin typeface="Roboto"/>
                <a:ea typeface="Roboto"/>
                <a:cs typeface="Roboto"/>
                <a:sym typeface="Roboto"/>
              </a:rPr>
            </a:br>
            <a:r>
              <a:rPr lang="en-US" sz="1100">
                <a:latin typeface="Roboto"/>
                <a:ea typeface="Roboto"/>
                <a:cs typeface="Roboto"/>
                <a:sym typeface="Roboto"/>
              </a:rPr>
              <a:t>These are programs where gender is front and center. Their goals, objectives, and monitoring processes specifically focus on addressing gender norms or reducing gender inequality. For example, in an SRH program, a gender-focused approach might aim to increase women’s access to contraception and decision-making power over their reproductive health. Monitoring could include indicators such as changes in contraceptive uptake among women, shifts in decision-making dynamics within households, or reductions in stigma surrounding women’s use of SRH services.</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Second, integrating gender into M&amp;E for development programs.</a:t>
            </a:r>
            <a:br>
              <a:rPr lang="en-US" sz="1100" b="1">
                <a:latin typeface="Roboto"/>
                <a:ea typeface="Roboto"/>
                <a:cs typeface="Roboto"/>
                <a:sym typeface="Roboto"/>
              </a:rPr>
            </a:br>
            <a:r>
              <a:rPr lang="en-US" sz="1100">
                <a:latin typeface="Roboto"/>
                <a:ea typeface="Roboto"/>
                <a:cs typeface="Roboto"/>
                <a:sym typeface="Roboto"/>
              </a:rPr>
              <a:t>Even if a development program doesn’t initially focus on gender, it’s still critical to integrate it into M&amp;E. Why? Because what we measure is what gets prioritized. By including gender, we can:</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Char char="●"/>
            </a:pPr>
            <a:r>
              <a:rPr lang="en-US" sz="1100">
                <a:latin typeface="Roboto"/>
                <a:ea typeface="Roboto"/>
                <a:cs typeface="Roboto"/>
                <a:sym typeface="Roboto"/>
              </a:rPr>
              <a:t>Track how gender influences outcomes, like whether men and women access services equally or whether societal norms affect service utilization in a gendered way.</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Spot differences in results by gender and other characteristics, which can highlight gaps in the program or areas where gender integration is needed.</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Adjust and improve implementation during the program’s funding period to ensure objectives are met and outcomes are equitable.</a:t>
            </a:r>
            <a:endParaRPr sz="1100">
              <a:latin typeface="Roboto"/>
              <a:ea typeface="Roboto"/>
              <a:cs typeface="Roboto"/>
              <a:sym typeface="Roboto"/>
            </a:endParaRPr>
          </a:p>
          <a:p>
            <a:pPr marL="0" lvl="0" indent="0" algn="l" rtl="0">
              <a:lnSpc>
                <a:spcPct val="115000"/>
              </a:lnSpc>
              <a:spcBef>
                <a:spcPts val="1200"/>
              </a:spcBef>
              <a:spcAft>
                <a:spcPts val="1200"/>
              </a:spcAft>
              <a:buNone/>
            </a:pPr>
            <a:r>
              <a:rPr lang="en-US" sz="1100">
                <a:latin typeface="Roboto"/>
                <a:ea typeface="Roboto"/>
                <a:cs typeface="Roboto"/>
                <a:sym typeface="Roboto"/>
              </a:rPr>
              <a:t>In both approaches, gender sensitive M&amp;E is key to ensuring that programs meet their goals and address the realities of people’s lives in ways that are both equitable and impactful.</a:t>
            </a:r>
            <a:endParaRPr sz="1100">
              <a:latin typeface="Roboto"/>
              <a:ea typeface="Roboto"/>
              <a:cs typeface="Roboto"/>
              <a:sym typeface="Roboto"/>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31814201cbc_0_9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7" name="Google Shape;317;g31814201cbc_0_9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US" sz="1100">
                <a:latin typeface="Roboto"/>
                <a:ea typeface="Roboto"/>
                <a:cs typeface="Roboto"/>
                <a:sym typeface="Roboto"/>
              </a:rPr>
              <a:t>The story I shared earlier might have given you some understandings of why integrating a gender lens into M&amp;E might be important, so I’d like to pose to you - why do you think it might be important to incorporate gender equality considerations into monitoring and evaluation frameworks? [prompt participants to write in the chat or raise their hand]</a:t>
            </a:r>
            <a:endParaRPr sz="1100">
              <a:latin typeface="Roboto"/>
              <a:ea typeface="Roboto"/>
              <a:cs typeface="Roboto"/>
              <a:sym typeface="Roboto"/>
            </a:endParaRPr>
          </a:p>
          <a:p>
            <a:pPr marL="0" lvl="0" indent="0" algn="l" rtl="0">
              <a:lnSpc>
                <a:spcPct val="115000"/>
              </a:lnSpc>
              <a:spcBef>
                <a:spcPts val="1200"/>
              </a:spcBef>
              <a:spcAft>
                <a:spcPts val="0"/>
              </a:spcAft>
              <a:buNone/>
            </a:pPr>
            <a:r>
              <a:rPr lang="en-US" sz="1100">
                <a:latin typeface="Roboto"/>
                <a:ea typeface="Roboto"/>
                <a:cs typeface="Roboto"/>
                <a:sym typeface="Roboto"/>
              </a:rPr>
              <a:t>Thank you for your really insightful reflections, which aligned well with my points on this slide.</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Gender equality is fundamental to achieving better outcomes. To ensure programs are equitable and effective, we need to integrate gender considerations into planning, implementation, and monitoring at all levels. Here's why this is so critical: [reveal animated reasons]</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AutoNum type="arabicPeriod"/>
            </a:pPr>
            <a:r>
              <a:rPr lang="en-US" sz="1100" b="1">
                <a:latin typeface="Roboto"/>
                <a:ea typeface="Roboto"/>
                <a:cs typeface="Roboto"/>
                <a:sym typeface="Roboto"/>
              </a:rPr>
              <a:t>Design and adapt interventions that respond to the specific needs, roles, and experiences of all genders</a:t>
            </a:r>
            <a:br>
              <a:rPr lang="en-US" sz="1100" b="1">
                <a:latin typeface="Roboto"/>
                <a:ea typeface="Roboto"/>
                <a:cs typeface="Roboto"/>
                <a:sym typeface="Roboto"/>
              </a:rPr>
            </a:br>
            <a:r>
              <a:rPr lang="en-US" sz="1100">
                <a:latin typeface="Roboto"/>
                <a:ea typeface="Roboto"/>
                <a:cs typeface="Roboto"/>
                <a:sym typeface="Roboto"/>
              </a:rPr>
              <a:t>Gender-sensitive data strengthens program design. It helps us identify flawed assumptions—like barriers that may prevent women or marginalized groups from benefiting fully—and make evidence-based changes to improve outcomes for everyone.</a:t>
            </a:r>
            <a:endParaRPr sz="1100" b="1">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AutoNum type="arabicPeriod"/>
            </a:pPr>
            <a:r>
              <a:rPr lang="en-US" sz="1100" b="1">
                <a:latin typeface="Roboto"/>
                <a:ea typeface="Roboto"/>
                <a:cs typeface="Roboto"/>
                <a:sym typeface="Roboto"/>
              </a:rPr>
              <a:t>Identify and address unintended consequences, such as reinforcing exclusion or backlash</a:t>
            </a:r>
            <a:br>
              <a:rPr lang="en-US" sz="1100" b="1">
                <a:latin typeface="Roboto"/>
                <a:ea typeface="Roboto"/>
                <a:cs typeface="Roboto"/>
                <a:sym typeface="Roboto"/>
              </a:rPr>
            </a:br>
            <a:r>
              <a:rPr lang="en-US" sz="1100">
                <a:latin typeface="Roboto"/>
                <a:ea typeface="Roboto"/>
                <a:cs typeface="Roboto"/>
                <a:sym typeface="Roboto"/>
              </a:rPr>
              <a:t>Programs that address gender inequalities can sometimes provoke backlash. For example, in an SRHR program for adolescent girls, there have been incidents when girls have taken up contraception covertly and received backlash in their households when they were discovered by their family members. By monitoring these dynamics, we can catch issues early and adjust strategies to mitigate risks, ensuring no harm is done.</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AutoNum type="arabicPeriod"/>
            </a:pPr>
            <a:r>
              <a:rPr lang="en-US" sz="1100" b="1">
                <a:latin typeface="Roboto"/>
                <a:ea typeface="Roboto"/>
                <a:cs typeface="Roboto"/>
                <a:sym typeface="Roboto"/>
              </a:rPr>
              <a:t>Reveal intersectional impacts—how gender interacts with age, disability, ethnicity, displacement, etc.</a:t>
            </a:r>
            <a:br>
              <a:rPr lang="en-US" sz="1100" b="1">
                <a:latin typeface="Roboto"/>
                <a:ea typeface="Roboto"/>
                <a:cs typeface="Roboto"/>
                <a:sym typeface="Roboto"/>
              </a:rPr>
            </a:br>
            <a:r>
              <a:rPr lang="en-US" sz="1100">
                <a:latin typeface="Roboto"/>
                <a:ea typeface="Roboto"/>
                <a:cs typeface="Roboto"/>
                <a:sym typeface="Roboto"/>
              </a:rPr>
              <a:t>Measuring gender equality helps us understand how programs affect people of different genders and identities. It shows us whether interventions are shifting gender norms and relationships in positive ways—or exposing harmful patterns. For example, it helps answer questions like: </a:t>
            </a:r>
            <a:r>
              <a:rPr lang="en-US" sz="1100" i="1">
                <a:latin typeface="Roboto"/>
                <a:ea typeface="Roboto"/>
                <a:cs typeface="Roboto"/>
                <a:sym typeface="Roboto"/>
              </a:rPr>
              <a:t>Are ethnic minority women able to access services as much as women belonging to the majority ethnic group? How does the program influence relationships in the home or community?</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AutoNum type="arabicPeriod"/>
            </a:pPr>
            <a:r>
              <a:rPr lang="en-US" sz="1100" b="1">
                <a:latin typeface="Roboto"/>
                <a:ea typeface="Roboto"/>
                <a:cs typeface="Roboto"/>
                <a:sym typeface="Roboto"/>
              </a:rPr>
              <a:t>Demonstrate and measure transformative change (e.g., in power dynamics, norms, leadership, agency)</a:t>
            </a:r>
            <a:br>
              <a:rPr lang="en-US" sz="1100" b="1">
                <a:latin typeface="Roboto"/>
                <a:ea typeface="Roboto"/>
                <a:cs typeface="Roboto"/>
                <a:sym typeface="Roboto"/>
              </a:rPr>
            </a:br>
            <a:r>
              <a:rPr lang="en-US" sz="1100">
                <a:latin typeface="Roboto"/>
                <a:ea typeface="Roboto"/>
                <a:cs typeface="Roboto"/>
                <a:sym typeface="Roboto"/>
              </a:rPr>
              <a:t>What we measure signals what we value. By measuring gender equality, we make it visible and ensure it’s prioritized throughout the organization and program. This builds a powerful evidence base—not just to demonstrate impact, but to advocate for change and show how our work is addressing systemic inequalities.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AutoNum type="arabicPeriod"/>
            </a:pPr>
            <a:r>
              <a:rPr lang="en-US" sz="1100" b="1">
                <a:latin typeface="Roboto"/>
                <a:ea typeface="Roboto"/>
                <a:cs typeface="Roboto"/>
                <a:sym typeface="Roboto"/>
              </a:rPr>
              <a:t>Strengthen accountability to diverse stakeholders, especially those historically underrepresented or excluded</a:t>
            </a:r>
            <a:br>
              <a:rPr lang="en-US" sz="1100" b="1">
                <a:latin typeface="Roboto"/>
                <a:ea typeface="Roboto"/>
                <a:cs typeface="Roboto"/>
                <a:sym typeface="Roboto"/>
              </a:rPr>
            </a:br>
            <a:r>
              <a:rPr lang="en-US" sz="1100" b="1">
                <a:latin typeface="Roboto"/>
                <a:ea typeface="Roboto"/>
                <a:cs typeface="Roboto"/>
                <a:sym typeface="Roboto"/>
              </a:rPr>
              <a:t>Finally, </a:t>
            </a:r>
            <a:r>
              <a:rPr lang="en-US" sz="1100">
                <a:latin typeface="Roboto"/>
                <a:ea typeface="Roboto"/>
                <a:cs typeface="Roboto"/>
                <a:sym typeface="Roboto"/>
              </a:rPr>
              <a:t>good M&amp;E supports accountability in two directions. Upward, it meets the expectations of donors and funders, many of whom now require strong gender integration. And downward, it ensures we’re delivering on our commitments to women, girls, and marginalized communities by addressing their needs and tracking progress toward equity.</a:t>
            </a:r>
            <a:endParaRPr sz="1100">
              <a:latin typeface="Roboto"/>
              <a:ea typeface="Roboto"/>
              <a:cs typeface="Roboto"/>
              <a:sym typeface="Roboto"/>
            </a:endParaRPr>
          </a:p>
          <a:p>
            <a:pPr marL="0" lvl="0" indent="0" algn="l" rtl="0">
              <a:lnSpc>
                <a:spcPct val="115000"/>
              </a:lnSpc>
              <a:spcBef>
                <a:spcPts val="1200"/>
              </a:spcBef>
              <a:spcAft>
                <a:spcPts val="1200"/>
              </a:spcAft>
              <a:buNone/>
            </a:pPr>
            <a:r>
              <a:rPr lang="en-US" sz="1100" b="1">
                <a:latin typeface="Roboto"/>
                <a:ea typeface="Roboto"/>
                <a:cs typeface="Roboto"/>
                <a:sym typeface="Roboto"/>
              </a:rPr>
              <a:t>In short:</a:t>
            </a:r>
            <a:r>
              <a:rPr lang="en-US" sz="1100">
                <a:latin typeface="Roboto"/>
                <a:ea typeface="Roboto"/>
                <a:cs typeface="Roboto"/>
                <a:sym typeface="Roboto"/>
              </a:rPr>
              <a:t> Integrating a gender lens into M&amp;E isn’t just a check-the-box activity. It’s about making sure programs are equitable, effective, and accountable—and that they’re truly driving change where it’s needed most.</a:t>
            </a:r>
            <a:endParaRPr sz="1100">
              <a:latin typeface="Roboto"/>
              <a:ea typeface="Roboto"/>
              <a:cs typeface="Roboto"/>
              <a:sym typeface="Roboto"/>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1814201cbc_0_7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31814201cbc_0_76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Roboto"/>
                <a:ea typeface="Roboto"/>
                <a:cs typeface="Roboto"/>
                <a:sym typeface="Roboto"/>
              </a:rPr>
              <a:t>I want to start by looking at what do we </a:t>
            </a:r>
            <a:r>
              <a:rPr lang="en-US" sz="1100" u="sng">
                <a:latin typeface="Roboto"/>
                <a:ea typeface="Roboto"/>
                <a:cs typeface="Roboto"/>
                <a:sym typeface="Roboto"/>
              </a:rPr>
              <a:t>mean</a:t>
            </a:r>
            <a:r>
              <a:rPr lang="en-US" sz="1100">
                <a:latin typeface="Roboto"/>
                <a:ea typeface="Roboto"/>
                <a:cs typeface="Roboto"/>
                <a:sym typeface="Roboto"/>
              </a:rPr>
              <a:t> when we refer to gender equality results?</a:t>
            </a:r>
            <a:endParaRPr sz="1100">
              <a:latin typeface="Roboto"/>
              <a:ea typeface="Roboto"/>
              <a:cs typeface="Roboto"/>
              <a:sym typeface="Roboto"/>
            </a:endParaRPr>
          </a:p>
          <a:p>
            <a:pPr marL="457200" lvl="0" indent="-298450" algn="l" rtl="0">
              <a:lnSpc>
                <a:spcPct val="100000"/>
              </a:lnSpc>
              <a:spcBef>
                <a:spcPts val="400"/>
              </a:spcBef>
              <a:spcAft>
                <a:spcPts val="0"/>
              </a:spcAft>
              <a:buSzPts val="1100"/>
              <a:buFont typeface="Roboto"/>
              <a:buChar char="●"/>
            </a:pPr>
            <a:r>
              <a:rPr lang="en-US" sz="1100">
                <a:latin typeface="Roboto"/>
                <a:ea typeface="Roboto"/>
                <a:cs typeface="Roboto"/>
                <a:sym typeface="Roboto"/>
              </a:rPr>
              <a:t>Gender equality results can be </a:t>
            </a:r>
            <a:r>
              <a:rPr lang="en-US" sz="1100" i="1">
                <a:latin typeface="Roboto"/>
                <a:ea typeface="Roboto"/>
                <a:cs typeface="Roboto"/>
                <a:sym typeface="Roboto"/>
              </a:rPr>
              <a:t>both</a:t>
            </a:r>
            <a:r>
              <a:rPr lang="en-US" sz="1100">
                <a:latin typeface="Roboto"/>
                <a:ea typeface="Roboto"/>
                <a:cs typeface="Roboto"/>
                <a:sym typeface="Roboto"/>
              </a:rPr>
              <a:t>: </a:t>
            </a:r>
            <a:r>
              <a:rPr lang="en-US" sz="1100" u="sng">
                <a:latin typeface="Roboto"/>
                <a:ea typeface="Roboto"/>
                <a:cs typeface="Roboto"/>
                <a:sym typeface="Roboto"/>
              </a:rPr>
              <a:t>Relative results</a:t>
            </a:r>
            <a:r>
              <a:rPr lang="en-US" sz="1100">
                <a:latin typeface="Roboto"/>
                <a:ea typeface="Roboto"/>
                <a:cs typeface="Roboto"/>
                <a:sym typeface="Roboto"/>
              </a:rPr>
              <a:t> of an intervention on people of different genders i.e. results achieved for women and girls (and people of other genders) </a:t>
            </a:r>
            <a:r>
              <a:rPr lang="en-US" sz="1100" i="1">
                <a:latin typeface="Roboto"/>
                <a:ea typeface="Roboto"/>
                <a:cs typeface="Roboto"/>
                <a:sym typeface="Roboto"/>
              </a:rPr>
              <a:t>compared</a:t>
            </a:r>
            <a:r>
              <a:rPr lang="en-US" sz="1100">
                <a:latin typeface="Roboto"/>
                <a:ea typeface="Roboto"/>
                <a:cs typeface="Roboto"/>
                <a:sym typeface="Roboto"/>
              </a:rPr>
              <a:t> with those achieved for men and boys, or for women and girls with disabilities vs indigenous women and girls, etc.</a:t>
            </a:r>
            <a:endParaRPr sz="1100">
              <a:latin typeface="Roboto"/>
              <a:ea typeface="Roboto"/>
              <a:cs typeface="Roboto"/>
              <a:sym typeface="Roboto"/>
            </a:endParaRPr>
          </a:p>
          <a:p>
            <a:pPr marL="457200" lvl="0" indent="-298450" algn="l" rtl="0">
              <a:lnSpc>
                <a:spcPct val="100000"/>
              </a:lnSpc>
              <a:spcBef>
                <a:spcPts val="0"/>
              </a:spcBef>
              <a:spcAft>
                <a:spcPts val="0"/>
              </a:spcAft>
              <a:buSzPts val="1100"/>
              <a:buFont typeface="Roboto"/>
              <a:buChar char="●"/>
            </a:pPr>
            <a:r>
              <a:rPr lang="en-US" sz="1100">
                <a:latin typeface="Roboto"/>
                <a:ea typeface="Roboto"/>
                <a:cs typeface="Roboto"/>
                <a:sym typeface="Roboto"/>
              </a:rPr>
              <a:t>Gender equality results, can </a:t>
            </a:r>
            <a:r>
              <a:rPr lang="en-US" sz="1100" i="1">
                <a:latin typeface="Roboto"/>
                <a:ea typeface="Roboto"/>
                <a:cs typeface="Roboto"/>
                <a:sym typeface="Roboto"/>
              </a:rPr>
              <a:t>also</a:t>
            </a:r>
            <a:r>
              <a:rPr lang="en-US" sz="1100">
                <a:latin typeface="Roboto"/>
                <a:ea typeface="Roboto"/>
                <a:cs typeface="Roboto"/>
                <a:sym typeface="Roboto"/>
              </a:rPr>
              <a:t> be results that contribute to improvements in gender relations, gender norms and realization of women and girls’ rights. </a:t>
            </a:r>
            <a:endParaRPr sz="1100">
              <a:latin typeface="Roboto"/>
              <a:ea typeface="Roboto"/>
              <a:cs typeface="Roboto"/>
              <a:sym typeface="Roboto"/>
            </a:endParaRPr>
          </a:p>
          <a:p>
            <a:pPr marL="0" lvl="0" indent="0" algn="l" rtl="0">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Gender equality results may be brought about by a wide range of different types of interventions, including projects which may not have a main focus on gender or women and girls.</a:t>
            </a:r>
            <a:endParaRPr sz="1100">
              <a:latin typeface="Roboto"/>
              <a:ea typeface="Roboto"/>
              <a:cs typeface="Roboto"/>
              <a:sym typeface="Roboto"/>
            </a:endParaRPr>
          </a:p>
          <a:p>
            <a:pPr marL="0" lvl="0" indent="0" algn="l" rtl="0">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For example,</a:t>
            </a:r>
            <a:endParaRPr sz="1100">
              <a:latin typeface="Roboto"/>
              <a:ea typeface="Roboto"/>
              <a:cs typeface="Roboto"/>
              <a:sym typeface="Roboto"/>
            </a:endParaRPr>
          </a:p>
          <a:p>
            <a:pPr marL="457200" lvl="0" indent="0" algn="l" rtl="0">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(i) reducing gender gaps in human capital, i.e. for example through education or health interventions;</a:t>
            </a:r>
            <a:endParaRPr sz="1100">
              <a:latin typeface="Roboto"/>
              <a:ea typeface="Roboto"/>
              <a:cs typeface="Roboto"/>
              <a:sym typeface="Roboto"/>
            </a:endParaRPr>
          </a:p>
          <a:p>
            <a:pPr marL="457200" lvl="0" indent="0" algn="l" rtl="0">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(ii) ensuring equal access to resources, opportunities, and services;</a:t>
            </a:r>
            <a:endParaRPr sz="1100">
              <a:latin typeface="Roboto"/>
              <a:ea typeface="Roboto"/>
              <a:cs typeface="Roboto"/>
              <a:sym typeface="Roboto"/>
            </a:endParaRPr>
          </a:p>
          <a:p>
            <a:pPr marL="457200" lvl="0" indent="0" algn="l" rtl="0">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(iii) including activities which increase women’s opportunities to participate in decision making and leadership; </a:t>
            </a:r>
            <a:endParaRPr sz="1100">
              <a:latin typeface="Roboto"/>
              <a:ea typeface="Roboto"/>
              <a:cs typeface="Roboto"/>
              <a:sym typeface="Roboto"/>
            </a:endParaRPr>
          </a:p>
          <a:p>
            <a:pPr marL="457200" lvl="0" indent="0" algn="l" rtl="0">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(iv) by focusing on advancing the rights of women and girls, and other gender minorities; </a:t>
            </a:r>
            <a:endParaRPr sz="1100">
              <a:latin typeface="Roboto"/>
              <a:ea typeface="Roboto"/>
              <a:cs typeface="Roboto"/>
              <a:sym typeface="Roboto"/>
            </a:endParaRPr>
          </a:p>
          <a:p>
            <a:pPr marL="457200" lvl="0" indent="0" algn="l" rtl="0">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(v)  through focusing on shifting harmful gender norms or promoting positive new ones.  </a:t>
            </a:r>
            <a:endParaRPr sz="1100">
              <a:latin typeface="Roboto"/>
              <a:ea typeface="Roboto"/>
              <a:cs typeface="Roboto"/>
              <a:sym typeface="Roboto"/>
            </a:endParaRPr>
          </a:p>
          <a:p>
            <a:pPr marL="0" lvl="0" indent="0" algn="l" rtl="0">
              <a:lnSpc>
                <a:spcPct val="100000"/>
              </a:lnSpc>
              <a:spcBef>
                <a:spcPts val="400"/>
              </a:spcBef>
              <a:spcAft>
                <a:spcPts val="0"/>
              </a:spcAft>
              <a:buClr>
                <a:schemeClr val="dk1"/>
              </a:buClr>
              <a:buSzPts val="1100"/>
              <a:buFont typeface="Arial"/>
              <a:buNone/>
            </a:pPr>
            <a:r>
              <a:rPr lang="en-US" sz="1100">
                <a:latin typeface="Roboto"/>
                <a:ea typeface="Roboto"/>
                <a:cs typeface="Roboto"/>
                <a:sym typeface="Roboto"/>
              </a:rPr>
              <a:t> </a:t>
            </a:r>
            <a:endParaRPr sz="1100">
              <a:latin typeface="Roboto"/>
              <a:ea typeface="Roboto"/>
              <a:cs typeface="Roboto"/>
              <a:sym typeface="Roboto"/>
            </a:endParaRPr>
          </a:p>
          <a:p>
            <a:pPr marL="0" lvl="0" indent="0" algn="l" rtl="0">
              <a:lnSpc>
                <a:spcPct val="100000"/>
              </a:lnSpc>
              <a:spcBef>
                <a:spcPts val="400"/>
              </a:spcBef>
              <a:spcAft>
                <a:spcPts val="0"/>
              </a:spcAft>
              <a:buClr>
                <a:schemeClr val="dk1"/>
              </a:buClr>
              <a:buSzPts val="1100"/>
              <a:buFont typeface="Arial"/>
              <a:buNone/>
            </a:pPr>
            <a:r>
              <a:rPr lang="en-US" sz="1100" b="1">
                <a:latin typeface="Roboto"/>
                <a:ea typeface="Roboto"/>
                <a:cs typeface="Roboto"/>
                <a:sym typeface="Roboto"/>
              </a:rPr>
              <a:t>Now I’d like to just take a quick pause here, and see if any of these areas resonate with the focus of your organization’s activities. </a:t>
            </a:r>
            <a:r>
              <a:rPr lang="en-US" sz="1100">
                <a:latin typeface="Roboto"/>
                <a:ea typeface="Roboto"/>
                <a:cs typeface="Roboto"/>
                <a:sym typeface="Roboto"/>
              </a:rPr>
              <a:t>Please pop the letter or letters in the chat.</a:t>
            </a:r>
            <a:r>
              <a:rPr lang="en-US" sz="1100" b="1">
                <a:latin typeface="Roboto"/>
                <a:ea typeface="Roboto"/>
                <a:cs typeface="Roboto"/>
                <a:sym typeface="Roboto"/>
              </a:rPr>
              <a:t> </a:t>
            </a:r>
            <a:r>
              <a:rPr lang="en-US" sz="1100">
                <a:latin typeface="Roboto"/>
                <a:ea typeface="Roboto"/>
                <a:cs typeface="Roboto"/>
                <a:sym typeface="Roboto"/>
              </a:rPr>
              <a:t>Or if you don’t see the gender focus of your intervention represented here, please feel free to describe your activities in the chat.</a:t>
            </a:r>
            <a:endParaRPr sz="1100">
              <a:latin typeface="Roboto"/>
              <a:ea typeface="Roboto"/>
              <a:cs typeface="Roboto"/>
              <a:sym typeface="Roboto"/>
            </a:endParaRPr>
          </a:p>
          <a:p>
            <a:pPr marL="0" lvl="0" indent="0" algn="l" rtl="0">
              <a:lnSpc>
                <a:spcPct val="100000"/>
              </a:lnSpc>
              <a:spcBef>
                <a:spcPts val="400"/>
              </a:spcBef>
              <a:spcAft>
                <a:spcPts val="0"/>
              </a:spcAft>
              <a:buClr>
                <a:schemeClr val="dk1"/>
              </a:buClr>
              <a:buSzPts val="1100"/>
              <a:buFont typeface="Arial"/>
              <a:buNone/>
            </a:pPr>
            <a:endParaRPr sz="1100">
              <a:solidFill>
                <a:srgbClr val="444746"/>
              </a:solidFill>
              <a:highlight>
                <a:srgbClr val="FFFFFF"/>
              </a:highlight>
              <a:latin typeface="Roboto"/>
              <a:ea typeface="Roboto"/>
              <a:cs typeface="Roboto"/>
              <a:sym typeface="Roboto"/>
            </a:endParaRPr>
          </a:p>
          <a:p>
            <a:pPr marL="0" lvl="0" indent="0" algn="l" rtl="0">
              <a:lnSpc>
                <a:spcPct val="100000"/>
              </a:lnSpc>
              <a:spcBef>
                <a:spcPts val="400"/>
              </a:spcBef>
              <a:spcAft>
                <a:spcPts val="400"/>
              </a:spcAft>
              <a:buClr>
                <a:schemeClr val="dk1"/>
              </a:buClr>
              <a:buSzPts val="1100"/>
              <a:buFont typeface="Arial"/>
              <a:buNone/>
            </a:pPr>
            <a:endParaRPr sz="1100">
              <a:solidFill>
                <a:srgbClr val="154053"/>
              </a:solidFill>
              <a:latin typeface="Roboto"/>
              <a:ea typeface="Roboto"/>
              <a:cs typeface="Roboto"/>
              <a:sym typeface="Robot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11"/>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1"/>
          <p:cNvSpPr>
            <a:spLocks noGrp="1"/>
          </p:cNvSpPr>
          <p:nvPr>
            <p:ph type="pic" idx="2"/>
          </p:nvPr>
        </p:nvSpPr>
        <p:spPr>
          <a:xfrm>
            <a:off x="5183188" y="987425"/>
            <a:ext cx="6172200" cy="4873500"/>
          </a:xfrm>
          <a:prstGeom prst="rect">
            <a:avLst/>
          </a:prstGeom>
          <a:noFill/>
          <a:ln>
            <a:noFill/>
          </a:ln>
        </p:spPr>
      </p:sp>
      <p:sp>
        <p:nvSpPr>
          <p:cNvPr id="72" name="Google Shape;72;p11"/>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Google Shape;83;p13"/>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1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88"/>
        <p:cNvGrpSpPr/>
        <p:nvPr/>
      </p:nvGrpSpPr>
      <p:grpSpPr>
        <a:xfrm>
          <a:off x="0" y="0"/>
          <a:ext cx="0" cy="0"/>
          <a:chOff x="0" y="0"/>
          <a:chExt cx="0" cy="0"/>
        </a:xfrm>
      </p:grpSpPr>
      <p:sp>
        <p:nvSpPr>
          <p:cNvPr id="89" name="Google Shape;89;p14"/>
          <p:cNvSpPr txBox="1">
            <a:spLocks noGrp="1"/>
          </p:cNvSpPr>
          <p:nvPr>
            <p:ph type="title"/>
          </p:nvPr>
        </p:nvSpPr>
        <p:spPr>
          <a:xfrm>
            <a:off x="381000" y="174709"/>
            <a:ext cx="8534400" cy="816000"/>
          </a:xfrm>
          <a:prstGeom prst="rect">
            <a:avLst/>
          </a:prstGeom>
          <a:noFill/>
          <a:ln>
            <a:noFill/>
          </a:ln>
        </p:spPr>
        <p:txBody>
          <a:bodyPr spcFirstLastPara="1" wrap="square" lIns="0" tIns="0" rIns="0" bIns="0" anchor="b" anchorCtr="0">
            <a:normAutofit/>
          </a:bodyPr>
          <a:lstStyle>
            <a:lvl1pPr lvl="0" algn="l">
              <a:spcBef>
                <a:spcPts val="0"/>
              </a:spcBef>
              <a:spcAft>
                <a:spcPts val="0"/>
              </a:spcAft>
              <a:buSzPts val="4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body" idx="1"/>
          </p:nvPr>
        </p:nvSpPr>
        <p:spPr>
          <a:xfrm>
            <a:off x="381000" y="1371600"/>
            <a:ext cx="11404500" cy="4357500"/>
          </a:xfrm>
          <a:prstGeom prst="rect">
            <a:avLst/>
          </a:prstGeom>
          <a:noFill/>
          <a:ln>
            <a:noFill/>
          </a:ln>
        </p:spPr>
        <p:txBody>
          <a:bodyPr spcFirstLastPara="1" wrap="square" lIns="0" tIns="0" rIns="0" bIns="0" anchor="t" anchorCtr="0">
            <a:normAutofit/>
          </a:bodyPr>
          <a:lstStyle>
            <a:lvl1pPr marL="457200" marR="0" lvl="0" indent="-228600" algn="l">
              <a:lnSpc>
                <a:spcPct val="100000"/>
              </a:lnSpc>
              <a:spcBef>
                <a:spcPts val="0"/>
              </a:spcBef>
              <a:spcAft>
                <a:spcPts val="0"/>
              </a:spcAft>
              <a:buClr>
                <a:srgbClr val="000000"/>
              </a:buClr>
              <a:buSzPts val="1700"/>
              <a:buFont typeface="Arial"/>
              <a:buNone/>
              <a:defRPr/>
            </a:lvl1pPr>
            <a:lvl2pPr marL="914400" marR="0" lvl="1" indent="-336550" algn="l">
              <a:lnSpc>
                <a:spcPct val="100000"/>
              </a:lnSpc>
              <a:spcBef>
                <a:spcPts val="0"/>
              </a:spcBef>
              <a:spcAft>
                <a:spcPts val="0"/>
              </a:spcAft>
              <a:buClr>
                <a:srgbClr val="000000"/>
              </a:buClr>
              <a:buSzPts val="1700"/>
              <a:buFont typeface="Arial"/>
              <a:buAutoNum type="arabicPeriod"/>
              <a:defRPr/>
            </a:lvl2pPr>
            <a:lvl3pPr marL="1371600" marR="0" lvl="2" indent="-336550" algn="l">
              <a:lnSpc>
                <a:spcPct val="100000"/>
              </a:lnSpc>
              <a:spcBef>
                <a:spcPts val="0"/>
              </a:spcBef>
              <a:spcAft>
                <a:spcPts val="0"/>
              </a:spcAft>
              <a:buClr>
                <a:srgbClr val="000000"/>
              </a:buClr>
              <a:buSzPts val="1700"/>
              <a:buFont typeface="Arial"/>
              <a:buAutoNum type="alphaLcPeriod"/>
              <a:defRPr/>
            </a:lvl3pPr>
            <a:lvl4pPr marL="1828800" marR="0" lvl="3" indent="-336550" algn="l">
              <a:lnSpc>
                <a:spcPct val="100000"/>
              </a:lnSpc>
              <a:spcBef>
                <a:spcPts val="0"/>
              </a:spcBef>
              <a:spcAft>
                <a:spcPts val="0"/>
              </a:spcAft>
              <a:buClr>
                <a:srgbClr val="000000"/>
              </a:buClr>
              <a:buSzPts val="1700"/>
              <a:buFont typeface="Arial"/>
              <a:buAutoNum type="romanLcPeriod"/>
              <a:defRPr/>
            </a:lvl4pPr>
            <a:lvl5pPr marL="2286000" marR="0" lvl="4" indent="-336550" algn="l">
              <a:lnSpc>
                <a:spcPct val="100000"/>
              </a:lnSpc>
              <a:spcBef>
                <a:spcPts val="0"/>
              </a:spcBef>
              <a:spcAft>
                <a:spcPts val="0"/>
              </a:spcAft>
              <a:buClr>
                <a:srgbClr val="000000"/>
              </a:buClr>
              <a:buSzPts val="1700"/>
              <a:buFont typeface="Arial"/>
              <a:buChar char="•"/>
              <a:defRPr/>
            </a:lvl5pPr>
            <a:lvl6pPr marL="2743200" lvl="5" indent="-349250" algn="l">
              <a:spcBef>
                <a:spcPts val="0"/>
              </a:spcBef>
              <a:spcAft>
                <a:spcPts val="0"/>
              </a:spcAft>
              <a:buSzPts val="1900"/>
              <a:buChar char="•"/>
              <a:defRPr/>
            </a:lvl6pPr>
            <a:lvl7pPr marL="3200400" lvl="6" indent="-349250" algn="l">
              <a:spcBef>
                <a:spcPts val="0"/>
              </a:spcBef>
              <a:spcAft>
                <a:spcPts val="0"/>
              </a:spcAft>
              <a:buSzPts val="1900"/>
              <a:buChar char="•"/>
              <a:defRPr/>
            </a:lvl7pPr>
            <a:lvl8pPr marL="3657600" lvl="7" indent="-349250" algn="l">
              <a:spcBef>
                <a:spcPts val="0"/>
              </a:spcBef>
              <a:spcAft>
                <a:spcPts val="0"/>
              </a:spcAft>
              <a:buSzPts val="1900"/>
              <a:buChar char="•"/>
              <a:defRPr/>
            </a:lvl8pPr>
            <a:lvl9pPr marL="4114800" lvl="8" indent="-349250" algn="l">
              <a:spcBef>
                <a:spcPts val="0"/>
              </a:spcBef>
              <a:spcAft>
                <a:spcPts val="0"/>
              </a:spcAft>
              <a:buSzPts val="1900"/>
              <a:buChar char="•"/>
              <a:defRPr/>
            </a:lvl9pPr>
          </a:lstStyle>
          <a:p>
            <a:endParaRPr/>
          </a:p>
        </p:txBody>
      </p:sp>
      <p:sp>
        <p:nvSpPr>
          <p:cNvPr id="91" name="Google Shape;91;p14"/>
          <p:cNvSpPr txBox="1">
            <a:spLocks noGrp="1"/>
          </p:cNvSpPr>
          <p:nvPr>
            <p:ph type="sldNum" idx="12"/>
          </p:nvPr>
        </p:nvSpPr>
        <p:spPr>
          <a:xfrm>
            <a:off x="9067800" y="6019800"/>
            <a:ext cx="2717700" cy="3048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100">
                <a:solidFill>
                  <a:schemeClr val="dk1"/>
                </a:solidFill>
                <a:latin typeface="Arial"/>
                <a:ea typeface="Arial"/>
                <a:cs typeface="Arial"/>
                <a:sym typeface="Arial"/>
              </a:defRPr>
            </a:lvl1pPr>
            <a:lvl2pPr marL="0" marR="0" lvl="1" indent="0" algn="r">
              <a:spcBef>
                <a:spcPts val="0"/>
              </a:spcBef>
              <a:buNone/>
              <a:defRPr sz="1100">
                <a:solidFill>
                  <a:schemeClr val="dk1"/>
                </a:solidFill>
                <a:latin typeface="Arial"/>
                <a:ea typeface="Arial"/>
                <a:cs typeface="Arial"/>
                <a:sym typeface="Arial"/>
              </a:defRPr>
            </a:lvl2pPr>
            <a:lvl3pPr marL="0" marR="0" lvl="2" indent="0" algn="r">
              <a:spcBef>
                <a:spcPts val="0"/>
              </a:spcBef>
              <a:buNone/>
              <a:defRPr sz="1100">
                <a:solidFill>
                  <a:schemeClr val="dk1"/>
                </a:solidFill>
                <a:latin typeface="Arial"/>
                <a:ea typeface="Arial"/>
                <a:cs typeface="Arial"/>
                <a:sym typeface="Arial"/>
              </a:defRPr>
            </a:lvl3pPr>
            <a:lvl4pPr marL="0" marR="0" lvl="3" indent="0" algn="r">
              <a:spcBef>
                <a:spcPts val="0"/>
              </a:spcBef>
              <a:buNone/>
              <a:defRPr sz="1100">
                <a:solidFill>
                  <a:schemeClr val="dk1"/>
                </a:solidFill>
                <a:latin typeface="Arial"/>
                <a:ea typeface="Arial"/>
                <a:cs typeface="Arial"/>
                <a:sym typeface="Arial"/>
              </a:defRPr>
            </a:lvl4pPr>
            <a:lvl5pPr marL="0" marR="0" lvl="4" indent="0" algn="r">
              <a:spcBef>
                <a:spcPts val="0"/>
              </a:spcBef>
              <a:buNone/>
              <a:defRPr sz="1100">
                <a:solidFill>
                  <a:schemeClr val="dk1"/>
                </a:solidFill>
                <a:latin typeface="Arial"/>
                <a:ea typeface="Arial"/>
                <a:cs typeface="Arial"/>
                <a:sym typeface="Arial"/>
              </a:defRPr>
            </a:lvl5pPr>
            <a:lvl6pPr marL="0" marR="0" lvl="5" indent="0" algn="r">
              <a:spcBef>
                <a:spcPts val="0"/>
              </a:spcBef>
              <a:buNone/>
              <a:defRPr sz="1100">
                <a:solidFill>
                  <a:schemeClr val="dk1"/>
                </a:solidFill>
                <a:latin typeface="Arial"/>
                <a:ea typeface="Arial"/>
                <a:cs typeface="Arial"/>
                <a:sym typeface="Arial"/>
              </a:defRPr>
            </a:lvl6pPr>
            <a:lvl7pPr marL="0" marR="0" lvl="6" indent="0" algn="r">
              <a:spcBef>
                <a:spcPts val="0"/>
              </a:spcBef>
              <a:buNone/>
              <a:defRPr sz="1100">
                <a:solidFill>
                  <a:schemeClr val="dk1"/>
                </a:solidFill>
                <a:latin typeface="Arial"/>
                <a:ea typeface="Arial"/>
                <a:cs typeface="Arial"/>
                <a:sym typeface="Arial"/>
              </a:defRPr>
            </a:lvl7pPr>
            <a:lvl8pPr marL="0" marR="0" lvl="7" indent="0" algn="r">
              <a:spcBef>
                <a:spcPts val="0"/>
              </a:spcBef>
              <a:buNone/>
              <a:defRPr sz="1100">
                <a:solidFill>
                  <a:schemeClr val="dk1"/>
                </a:solidFill>
                <a:latin typeface="Arial"/>
                <a:ea typeface="Arial"/>
                <a:cs typeface="Arial"/>
                <a:sym typeface="Arial"/>
              </a:defRPr>
            </a:lvl8pPr>
            <a:lvl9pPr marL="0" marR="0" lvl="8" indent="0" algn="r">
              <a:spcBef>
                <a:spcPts val="0"/>
              </a:spcBef>
              <a:buNone/>
              <a:defRPr sz="1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2"/>
        <p:cNvGrpSpPr/>
        <p:nvPr/>
      </p:nvGrpSpPr>
      <p:grpSpPr>
        <a:xfrm>
          <a:off x="0" y="0"/>
          <a:ext cx="0" cy="0"/>
          <a:chOff x="0" y="0"/>
          <a:chExt cx="0" cy="0"/>
        </a:xfrm>
      </p:grpSpPr>
      <p:sp>
        <p:nvSpPr>
          <p:cNvPr id="93" name="Google Shape;93;p15"/>
          <p:cNvSpPr txBox="1">
            <a:spLocks noGrp="1"/>
          </p:cNvSpPr>
          <p:nvPr>
            <p:ph type="title"/>
          </p:nvPr>
        </p:nvSpPr>
        <p:spPr>
          <a:xfrm>
            <a:off x="1670800" y="593367"/>
            <a:ext cx="10105500" cy="763500"/>
          </a:xfrm>
          <a:prstGeom prst="rect">
            <a:avLst/>
          </a:prstGeom>
        </p:spPr>
        <p:txBody>
          <a:bodyPr spcFirstLastPara="1" wrap="square" lIns="91425" tIns="45700" rIns="91425" bIns="45700" anchor="ctr" anchorCtr="0">
            <a:normAutofit/>
          </a:bodyPr>
          <a:lstStyle>
            <a:lvl1pPr lvl="0">
              <a:spcBef>
                <a:spcPts val="0"/>
              </a:spcBef>
              <a:spcAft>
                <a:spcPts val="0"/>
              </a:spcAft>
              <a:buClr>
                <a:schemeClr val="lt1"/>
              </a:buClr>
              <a:buSzPts val="4400"/>
              <a:buFont typeface="Poppins"/>
              <a:buNone/>
              <a:defRPr b="1">
                <a:solidFill>
                  <a:schemeClr val="lt1"/>
                </a:solidFill>
                <a:latin typeface="Poppins"/>
                <a:ea typeface="Poppins"/>
                <a:cs typeface="Poppins"/>
                <a:sym typeface="Poppi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15"/>
          <p:cNvSpPr txBox="1">
            <a:spLocks noGrp="1"/>
          </p:cNvSpPr>
          <p:nvPr>
            <p:ph type="body" idx="1"/>
          </p:nvPr>
        </p:nvSpPr>
        <p:spPr>
          <a:xfrm>
            <a:off x="415600" y="1536633"/>
            <a:ext cx="11360700" cy="4555200"/>
          </a:xfrm>
          <a:prstGeom prst="rect">
            <a:avLst/>
          </a:prstGeom>
        </p:spPr>
        <p:txBody>
          <a:bodyPr spcFirstLastPara="1" wrap="square" lIns="91425" tIns="45700" rIns="91425" bIns="45700" anchor="t" anchorCtr="0">
            <a:normAutofit/>
          </a:bodyPr>
          <a:lstStyle>
            <a:lvl1pPr marL="457200" lvl="0" indent="-406400">
              <a:spcBef>
                <a:spcPts val="1000"/>
              </a:spcBef>
              <a:spcAft>
                <a:spcPts val="0"/>
              </a:spcAft>
              <a:buClr>
                <a:schemeClr val="accent2"/>
              </a:buClr>
              <a:buSzPts val="2800"/>
              <a:buFont typeface="Poppins"/>
              <a:buChar char="•"/>
              <a:defRPr b="1">
                <a:solidFill>
                  <a:schemeClr val="accent2"/>
                </a:solidFill>
                <a:latin typeface="Poppins"/>
                <a:ea typeface="Poppins"/>
                <a:cs typeface="Poppins"/>
                <a:sym typeface="Poppins"/>
              </a:defRPr>
            </a:lvl1pPr>
            <a:lvl2pPr marL="914400" lvl="1" indent="-381000">
              <a:spcBef>
                <a:spcPts val="1300"/>
              </a:spcBef>
              <a:spcAft>
                <a:spcPts val="0"/>
              </a:spcAft>
              <a:buClr>
                <a:schemeClr val="dk1"/>
              </a:buClr>
              <a:buSzPts val="2400"/>
              <a:buFont typeface="Poppins"/>
              <a:buChar char="•"/>
              <a:defRPr>
                <a:solidFill>
                  <a:schemeClr val="dk1"/>
                </a:solidFill>
                <a:latin typeface="Poppins"/>
                <a:ea typeface="Poppins"/>
                <a:cs typeface="Poppins"/>
                <a:sym typeface="Poppins"/>
              </a:defRPr>
            </a:lvl2pPr>
            <a:lvl3pPr marL="1371600" lvl="2" indent="-355600">
              <a:spcBef>
                <a:spcPts val="1300"/>
              </a:spcBef>
              <a:spcAft>
                <a:spcPts val="0"/>
              </a:spcAft>
              <a:buClr>
                <a:schemeClr val="dk1"/>
              </a:buClr>
              <a:buSzPts val="2000"/>
              <a:buFont typeface="Poppins"/>
              <a:buChar char="•"/>
              <a:defRPr>
                <a:solidFill>
                  <a:schemeClr val="dk1"/>
                </a:solidFill>
                <a:latin typeface="Poppins"/>
                <a:ea typeface="Poppins"/>
                <a:cs typeface="Poppins"/>
                <a:sym typeface="Poppins"/>
              </a:defRPr>
            </a:lvl3pPr>
            <a:lvl4pPr marL="1828800" lvl="3" indent="-342900">
              <a:spcBef>
                <a:spcPts val="1300"/>
              </a:spcBef>
              <a:spcAft>
                <a:spcPts val="0"/>
              </a:spcAft>
              <a:buClr>
                <a:schemeClr val="dk1"/>
              </a:buClr>
              <a:buSzPts val="1800"/>
              <a:buFont typeface="Poppins"/>
              <a:buChar char="•"/>
              <a:defRPr>
                <a:solidFill>
                  <a:schemeClr val="dk1"/>
                </a:solidFill>
                <a:latin typeface="Poppins"/>
                <a:ea typeface="Poppins"/>
                <a:cs typeface="Poppins"/>
                <a:sym typeface="Poppins"/>
              </a:defRPr>
            </a:lvl4pPr>
            <a:lvl5pPr marL="2286000" lvl="4" indent="-342900">
              <a:spcBef>
                <a:spcPts val="1300"/>
              </a:spcBef>
              <a:spcAft>
                <a:spcPts val="0"/>
              </a:spcAft>
              <a:buClr>
                <a:schemeClr val="dk1"/>
              </a:buClr>
              <a:buSzPts val="1800"/>
              <a:buFont typeface="Poppins"/>
              <a:buChar char="•"/>
              <a:defRPr>
                <a:solidFill>
                  <a:schemeClr val="dk1"/>
                </a:solidFill>
                <a:latin typeface="Poppins"/>
                <a:ea typeface="Poppins"/>
                <a:cs typeface="Poppins"/>
                <a:sym typeface="Poppins"/>
              </a:defRPr>
            </a:lvl5pPr>
            <a:lvl6pPr marL="2743200" lvl="5" indent="-342900">
              <a:spcBef>
                <a:spcPts val="1300"/>
              </a:spcBef>
              <a:spcAft>
                <a:spcPts val="0"/>
              </a:spcAft>
              <a:buClr>
                <a:schemeClr val="dk1"/>
              </a:buClr>
              <a:buSzPts val="1800"/>
              <a:buFont typeface="Poppins"/>
              <a:buChar char="•"/>
              <a:defRPr>
                <a:solidFill>
                  <a:schemeClr val="dk1"/>
                </a:solidFill>
                <a:latin typeface="Poppins"/>
                <a:ea typeface="Poppins"/>
                <a:cs typeface="Poppins"/>
                <a:sym typeface="Poppins"/>
              </a:defRPr>
            </a:lvl6pPr>
            <a:lvl7pPr marL="3200400" lvl="6" indent="-342900">
              <a:spcBef>
                <a:spcPts val="500"/>
              </a:spcBef>
              <a:spcAft>
                <a:spcPts val="0"/>
              </a:spcAft>
              <a:buClr>
                <a:schemeClr val="dk1"/>
              </a:buClr>
              <a:buSzPts val="1800"/>
              <a:buFont typeface="Poppins"/>
              <a:buChar char="•"/>
              <a:defRPr>
                <a:solidFill>
                  <a:schemeClr val="dk1"/>
                </a:solidFill>
                <a:latin typeface="Poppins"/>
                <a:ea typeface="Poppins"/>
                <a:cs typeface="Poppins"/>
                <a:sym typeface="Poppins"/>
              </a:defRPr>
            </a:lvl7pPr>
            <a:lvl8pPr marL="3657600" lvl="7" indent="-342900">
              <a:spcBef>
                <a:spcPts val="500"/>
              </a:spcBef>
              <a:spcAft>
                <a:spcPts val="0"/>
              </a:spcAft>
              <a:buClr>
                <a:schemeClr val="dk1"/>
              </a:buClr>
              <a:buSzPts val="1800"/>
              <a:buFont typeface="Poppins"/>
              <a:buChar char="•"/>
              <a:defRPr>
                <a:solidFill>
                  <a:schemeClr val="dk1"/>
                </a:solidFill>
                <a:latin typeface="Poppins"/>
                <a:ea typeface="Poppins"/>
                <a:cs typeface="Poppins"/>
                <a:sym typeface="Poppins"/>
              </a:defRPr>
            </a:lvl8pPr>
            <a:lvl9pPr marL="4114800" lvl="8" indent="-342900">
              <a:spcBef>
                <a:spcPts val="500"/>
              </a:spcBef>
              <a:spcAft>
                <a:spcPts val="0"/>
              </a:spcAft>
              <a:buClr>
                <a:schemeClr val="dk1"/>
              </a:buClr>
              <a:buSzPts val="1800"/>
              <a:buFont typeface="Poppins"/>
              <a:buChar char="•"/>
              <a:defRPr>
                <a:solidFill>
                  <a:schemeClr val="dk1"/>
                </a:solidFill>
                <a:latin typeface="Poppins"/>
                <a:ea typeface="Poppins"/>
                <a:cs typeface="Poppins"/>
                <a:sym typeface="Poppins"/>
              </a:defRPr>
            </a:lvl9pPr>
          </a:lstStyle>
          <a:p>
            <a:endParaRPr/>
          </a:p>
        </p:txBody>
      </p:sp>
      <p:sp>
        <p:nvSpPr>
          <p:cNvPr id="95" name="Google Shape;95;p15"/>
          <p:cNvSpPr txBox="1">
            <a:spLocks noGrp="1"/>
          </p:cNvSpPr>
          <p:nvPr>
            <p:ph type="sldNum" idx="12"/>
          </p:nvPr>
        </p:nvSpPr>
        <p:spPr>
          <a:xfrm>
            <a:off x="11409045" y="6333134"/>
            <a:ext cx="731700" cy="524700"/>
          </a:xfrm>
          <a:prstGeom prst="rect">
            <a:avLst/>
          </a:prstGeom>
        </p:spPr>
        <p:txBody>
          <a:bodyPr spcFirstLastPara="1" wrap="square" lIns="91425" tIns="45700" rIns="91425" bIns="45700" anchor="t" anchorCtr="0">
            <a:noAutofit/>
          </a:bodyPr>
          <a:lstStyle>
            <a:lvl1pPr lvl="0">
              <a:buNone/>
              <a:defRPr>
                <a:solidFill>
                  <a:schemeClr val="accent2"/>
                </a:solidFill>
              </a:defRPr>
            </a:lvl1pPr>
            <a:lvl2pPr lvl="1">
              <a:buNone/>
              <a:defRPr>
                <a:solidFill>
                  <a:schemeClr val="accent2"/>
                </a:solidFill>
              </a:defRPr>
            </a:lvl2pPr>
            <a:lvl3pPr lvl="2">
              <a:buNone/>
              <a:defRPr>
                <a:solidFill>
                  <a:schemeClr val="accent2"/>
                </a:solidFill>
              </a:defRPr>
            </a:lvl3pPr>
            <a:lvl4pPr lvl="3">
              <a:buNone/>
              <a:defRPr>
                <a:solidFill>
                  <a:schemeClr val="accent2"/>
                </a:solidFill>
              </a:defRPr>
            </a:lvl4pPr>
            <a:lvl5pPr lvl="4">
              <a:buNone/>
              <a:defRPr>
                <a:solidFill>
                  <a:schemeClr val="accent2"/>
                </a:solidFill>
              </a:defRPr>
            </a:lvl5pPr>
            <a:lvl6pPr lvl="5">
              <a:buNone/>
              <a:defRPr>
                <a:solidFill>
                  <a:schemeClr val="accent2"/>
                </a:solidFill>
              </a:defRPr>
            </a:lvl6pPr>
            <a:lvl7pPr lvl="6">
              <a:buNone/>
              <a:defRPr>
                <a:solidFill>
                  <a:schemeClr val="accent2"/>
                </a:solidFill>
              </a:defRPr>
            </a:lvl7pPr>
            <a:lvl8pPr lvl="7">
              <a:buNone/>
              <a:defRPr>
                <a:solidFill>
                  <a:schemeClr val="accent2"/>
                </a:solidFill>
              </a:defRPr>
            </a:lvl8pPr>
            <a:lvl9pPr lvl="8">
              <a:buNone/>
              <a:defRPr>
                <a:solidFill>
                  <a:schemeClr val="accent2"/>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96"/>
        <p:cNvGrpSpPr/>
        <p:nvPr/>
      </p:nvGrpSpPr>
      <p:grpSpPr>
        <a:xfrm>
          <a:off x="0" y="0"/>
          <a:ext cx="0" cy="0"/>
          <a:chOff x="0" y="0"/>
          <a:chExt cx="0" cy="0"/>
        </a:xfrm>
      </p:grpSpPr>
      <p:sp>
        <p:nvSpPr>
          <p:cNvPr id="97" name="Google Shape;97;p16"/>
          <p:cNvSpPr txBox="1"/>
          <p:nvPr/>
        </p:nvSpPr>
        <p:spPr>
          <a:xfrm>
            <a:off x="0" y="0"/>
            <a:ext cx="12192000" cy="963300"/>
          </a:xfrm>
          <a:prstGeom prst="rect">
            <a:avLst/>
          </a:prstGeom>
          <a:solidFill>
            <a:srgbClr val="286477"/>
          </a:solidFill>
          <a:ln>
            <a:noFill/>
          </a:ln>
        </p:spPr>
        <p:txBody>
          <a:bodyPr spcFirstLastPara="1" wrap="square" lIns="121900" tIns="121900" rIns="121900" bIns="121900" anchor="t" anchorCtr="0">
            <a:noAutofit/>
          </a:bodyPr>
          <a:lstStyle/>
          <a:p>
            <a:pPr marL="0" lvl="0" indent="0" algn="ctr" rtl="0">
              <a:spcBef>
                <a:spcPts val="0"/>
              </a:spcBef>
              <a:spcAft>
                <a:spcPts val="0"/>
              </a:spcAft>
              <a:buNone/>
            </a:pPr>
            <a:endParaRPr sz="3700">
              <a:solidFill>
                <a:srgbClr val="FFFFFF"/>
              </a:solidFill>
              <a:latin typeface="Poppins"/>
              <a:ea typeface="Poppins"/>
              <a:cs typeface="Poppins"/>
              <a:sym typeface="Poppins"/>
            </a:endParaRPr>
          </a:p>
        </p:txBody>
      </p:sp>
      <p:sp>
        <p:nvSpPr>
          <p:cNvPr id="98" name="Google Shape;98;p16"/>
          <p:cNvSpPr txBox="1">
            <a:spLocks noGrp="1"/>
          </p:cNvSpPr>
          <p:nvPr>
            <p:ph type="title"/>
          </p:nvPr>
        </p:nvSpPr>
        <p:spPr>
          <a:xfrm>
            <a:off x="2363800" y="39433"/>
            <a:ext cx="7464300" cy="584100"/>
          </a:xfrm>
          <a:prstGeom prst="rect">
            <a:avLst/>
          </a:prstGeom>
        </p:spPr>
        <p:txBody>
          <a:bodyPr spcFirstLastPara="1" wrap="square" lIns="91425" tIns="45700" rIns="91425" bIns="45700" anchor="t" anchorCtr="0">
            <a:normAutofit/>
          </a:bodyPr>
          <a:lstStyle>
            <a:lvl1pPr lvl="0" algn="ctr">
              <a:spcBef>
                <a:spcPts val="0"/>
              </a:spcBef>
              <a:spcAft>
                <a:spcPts val="0"/>
              </a:spcAft>
              <a:buClr>
                <a:srgbClr val="FFFFFF"/>
              </a:buClr>
              <a:buSzPts val="4400"/>
              <a:buNone/>
              <a:defRPr b="0">
                <a:solidFill>
                  <a:srgbClr val="FFFFFF"/>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99" name="Google Shape;99;p16"/>
          <p:cNvSpPr txBox="1">
            <a:spLocks noGrp="1"/>
          </p:cNvSpPr>
          <p:nvPr>
            <p:ph type="subTitle" idx="1"/>
          </p:nvPr>
        </p:nvSpPr>
        <p:spPr>
          <a:xfrm>
            <a:off x="192800" y="1017717"/>
            <a:ext cx="9743100" cy="466500"/>
          </a:xfrm>
          <a:prstGeom prst="rect">
            <a:avLst/>
          </a:prstGeom>
        </p:spPr>
        <p:txBody>
          <a:bodyPr spcFirstLastPara="1" wrap="square" lIns="91425" tIns="45700" rIns="91425" bIns="45700" anchor="t" anchorCtr="0">
            <a:normAutofit/>
          </a:bodyPr>
          <a:lstStyle>
            <a:lvl1pPr lvl="0">
              <a:spcBef>
                <a:spcPts val="1000"/>
              </a:spcBef>
              <a:spcAft>
                <a:spcPts val="0"/>
              </a:spcAft>
              <a:buClr>
                <a:srgbClr val="E6524B"/>
              </a:buClr>
              <a:buSzPts val="2800"/>
              <a:buNone/>
              <a:defRPr>
                <a:solidFill>
                  <a:srgbClr val="E6524B"/>
                </a:solidFill>
              </a:defRPr>
            </a:lvl1pPr>
            <a:lvl2pPr lvl="1">
              <a:spcBef>
                <a:spcPts val="500"/>
              </a:spcBef>
              <a:spcAft>
                <a:spcPts val="0"/>
              </a:spcAft>
              <a:buClr>
                <a:srgbClr val="E6524B"/>
              </a:buClr>
              <a:buSzPts val="2400"/>
              <a:buNone/>
              <a:defRPr>
                <a:solidFill>
                  <a:srgbClr val="E6524B"/>
                </a:solidFill>
              </a:defRPr>
            </a:lvl2pPr>
            <a:lvl3pPr lvl="2">
              <a:spcBef>
                <a:spcPts val="500"/>
              </a:spcBef>
              <a:spcAft>
                <a:spcPts val="0"/>
              </a:spcAft>
              <a:buClr>
                <a:srgbClr val="E6524B"/>
              </a:buClr>
              <a:buSzPts val="2000"/>
              <a:buNone/>
              <a:defRPr>
                <a:solidFill>
                  <a:srgbClr val="E6524B"/>
                </a:solidFill>
              </a:defRPr>
            </a:lvl3pPr>
            <a:lvl4pPr lvl="3">
              <a:spcBef>
                <a:spcPts val="500"/>
              </a:spcBef>
              <a:spcAft>
                <a:spcPts val="0"/>
              </a:spcAft>
              <a:buClr>
                <a:srgbClr val="E6524B"/>
              </a:buClr>
              <a:buSzPts val="1800"/>
              <a:buNone/>
              <a:defRPr>
                <a:solidFill>
                  <a:srgbClr val="E6524B"/>
                </a:solidFill>
              </a:defRPr>
            </a:lvl4pPr>
            <a:lvl5pPr lvl="4">
              <a:spcBef>
                <a:spcPts val="500"/>
              </a:spcBef>
              <a:spcAft>
                <a:spcPts val="0"/>
              </a:spcAft>
              <a:buClr>
                <a:srgbClr val="E6524B"/>
              </a:buClr>
              <a:buSzPts val="1800"/>
              <a:buNone/>
              <a:defRPr>
                <a:solidFill>
                  <a:srgbClr val="E6524B"/>
                </a:solidFill>
              </a:defRPr>
            </a:lvl5pPr>
            <a:lvl6pPr lvl="5">
              <a:spcBef>
                <a:spcPts val="500"/>
              </a:spcBef>
              <a:spcAft>
                <a:spcPts val="0"/>
              </a:spcAft>
              <a:buClr>
                <a:srgbClr val="E6524B"/>
              </a:buClr>
              <a:buSzPts val="1800"/>
              <a:buNone/>
              <a:defRPr>
                <a:solidFill>
                  <a:srgbClr val="E6524B"/>
                </a:solidFill>
              </a:defRPr>
            </a:lvl6pPr>
            <a:lvl7pPr lvl="6">
              <a:spcBef>
                <a:spcPts val="500"/>
              </a:spcBef>
              <a:spcAft>
                <a:spcPts val="0"/>
              </a:spcAft>
              <a:buClr>
                <a:srgbClr val="E6524B"/>
              </a:buClr>
              <a:buSzPts val="1800"/>
              <a:buNone/>
              <a:defRPr>
                <a:solidFill>
                  <a:srgbClr val="E6524B"/>
                </a:solidFill>
              </a:defRPr>
            </a:lvl7pPr>
            <a:lvl8pPr lvl="7">
              <a:spcBef>
                <a:spcPts val="500"/>
              </a:spcBef>
              <a:spcAft>
                <a:spcPts val="0"/>
              </a:spcAft>
              <a:buClr>
                <a:srgbClr val="E6524B"/>
              </a:buClr>
              <a:buSzPts val="1800"/>
              <a:buNone/>
              <a:defRPr>
                <a:solidFill>
                  <a:srgbClr val="E6524B"/>
                </a:solidFill>
              </a:defRPr>
            </a:lvl8pPr>
            <a:lvl9pPr lvl="8">
              <a:spcBef>
                <a:spcPts val="500"/>
              </a:spcBef>
              <a:spcAft>
                <a:spcPts val="0"/>
              </a:spcAft>
              <a:buClr>
                <a:srgbClr val="E6524B"/>
              </a:buClr>
              <a:buSzPts val="1800"/>
              <a:buNone/>
              <a:defRPr>
                <a:solidFill>
                  <a:srgbClr val="E6524B"/>
                </a:solidFill>
              </a:defRPr>
            </a:lvl9pPr>
          </a:lstStyle>
          <a:p>
            <a:endParaRPr/>
          </a:p>
        </p:txBody>
      </p:sp>
      <p:pic>
        <p:nvPicPr>
          <p:cNvPr id="100" name="Google Shape;100;p16"/>
          <p:cNvPicPr preferRelativeResize="0"/>
          <p:nvPr/>
        </p:nvPicPr>
        <p:blipFill>
          <a:blip r:embed="rId2">
            <a:alphaModFix/>
          </a:blip>
          <a:stretch>
            <a:fillRect/>
          </a:stretch>
        </p:blipFill>
        <p:spPr>
          <a:xfrm>
            <a:off x="10516500" y="6403733"/>
            <a:ext cx="1511699" cy="338700"/>
          </a:xfrm>
          <a:prstGeom prst="rect">
            <a:avLst/>
          </a:prstGeom>
          <a:noFill/>
          <a:ln>
            <a:noFill/>
          </a:ln>
        </p:spPr>
      </p:pic>
      <p:sp>
        <p:nvSpPr>
          <p:cNvPr id="101" name="Google Shape;101;p16"/>
          <p:cNvSpPr txBox="1">
            <a:spLocks noGrp="1"/>
          </p:cNvSpPr>
          <p:nvPr>
            <p:ph type="sldNum" idx="12"/>
          </p:nvPr>
        </p:nvSpPr>
        <p:spPr>
          <a:xfrm>
            <a:off x="11409045" y="6333134"/>
            <a:ext cx="731700" cy="524700"/>
          </a:xfrm>
          <a:prstGeom prst="rect">
            <a:avLst/>
          </a:prstGeom>
        </p:spPr>
        <p:txBody>
          <a:bodyPr spcFirstLastPara="1" wrap="square" lIns="91425" tIns="45700" rIns="91425" bIns="45700"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Standard">
  <p:cSld name="Standard">
    <p:bg>
      <p:bgPr>
        <a:solidFill>
          <a:srgbClr val="FFFFFF"/>
        </a:solidFill>
        <a:effectLst/>
      </p:bgPr>
    </p:bg>
    <p:spTree>
      <p:nvGrpSpPr>
        <p:cNvPr id="1" name="Shape 102"/>
        <p:cNvGrpSpPr/>
        <p:nvPr/>
      </p:nvGrpSpPr>
      <p:grpSpPr>
        <a:xfrm>
          <a:off x="0" y="0"/>
          <a:ext cx="0" cy="0"/>
          <a:chOff x="0" y="0"/>
          <a:chExt cx="0" cy="0"/>
        </a:xfrm>
      </p:grpSpPr>
      <p:sp>
        <p:nvSpPr>
          <p:cNvPr id="103" name="Google Shape;103;p17"/>
          <p:cNvSpPr txBox="1">
            <a:spLocks noGrp="1"/>
          </p:cNvSpPr>
          <p:nvPr>
            <p:ph type="body" idx="1"/>
          </p:nvPr>
        </p:nvSpPr>
        <p:spPr>
          <a:xfrm>
            <a:off x="628651" y="1255183"/>
            <a:ext cx="2997300" cy="2146500"/>
          </a:xfrm>
          <a:prstGeom prst="rect">
            <a:avLst/>
          </a:prstGeom>
          <a:noFill/>
          <a:ln>
            <a:noFill/>
          </a:ln>
        </p:spPr>
        <p:txBody>
          <a:bodyPr spcFirstLastPara="1" wrap="square" lIns="0" tIns="0" rIns="0" bIns="0" anchor="t" anchorCtr="0">
            <a:spAutoFit/>
          </a:bodyPr>
          <a:lstStyle>
            <a:lvl1pPr marL="457200" lvl="0" indent="-228600" algn="l">
              <a:lnSpc>
                <a:spcPct val="110000"/>
              </a:lnSpc>
              <a:spcBef>
                <a:spcPts val="0"/>
              </a:spcBef>
              <a:spcAft>
                <a:spcPts val="0"/>
              </a:spcAft>
              <a:buClr>
                <a:srgbClr val="00C3BB"/>
              </a:buClr>
              <a:buSzPts val="900"/>
              <a:buNone/>
              <a:defRPr/>
            </a:lvl1pPr>
            <a:lvl2pPr marL="914400" lvl="1" indent="-228600" algn="l">
              <a:lnSpc>
                <a:spcPct val="110000"/>
              </a:lnSpc>
              <a:spcBef>
                <a:spcPts val="0"/>
              </a:spcBef>
              <a:spcAft>
                <a:spcPts val="0"/>
              </a:spcAft>
              <a:buClr>
                <a:srgbClr val="00C3BB"/>
              </a:buClr>
              <a:buSzPts val="900"/>
              <a:buNone/>
              <a:defRPr/>
            </a:lvl2pPr>
            <a:lvl3pPr marL="1371600" lvl="2" indent="-279400" algn="l">
              <a:lnSpc>
                <a:spcPct val="110000"/>
              </a:lnSpc>
              <a:spcBef>
                <a:spcPts val="0"/>
              </a:spcBef>
              <a:spcAft>
                <a:spcPts val="0"/>
              </a:spcAft>
              <a:buClr>
                <a:srgbClr val="00C3BB"/>
              </a:buClr>
              <a:buSzPts val="800"/>
              <a:buChar char="•"/>
              <a:defRPr/>
            </a:lvl3pPr>
            <a:lvl4pPr marL="1828800" lvl="3" indent="-228600" algn="l">
              <a:lnSpc>
                <a:spcPct val="110000"/>
              </a:lnSpc>
              <a:spcBef>
                <a:spcPts val="0"/>
              </a:spcBef>
              <a:spcAft>
                <a:spcPts val="0"/>
              </a:spcAft>
              <a:buClr>
                <a:srgbClr val="00C3BB"/>
              </a:buClr>
              <a:buSzPts val="900"/>
              <a:buNone/>
              <a:defRPr/>
            </a:lvl4pPr>
            <a:lvl5pPr marL="2286000" lvl="4" indent="-228600" algn="l">
              <a:lnSpc>
                <a:spcPct val="110000"/>
              </a:lnSpc>
              <a:spcBef>
                <a:spcPts val="0"/>
              </a:spcBef>
              <a:spcAft>
                <a:spcPts val="0"/>
              </a:spcAft>
              <a:buClr>
                <a:srgbClr val="00C3BB"/>
              </a:buClr>
              <a:buSzPts val="900"/>
              <a:buNone/>
              <a:defRPr/>
            </a:lvl5pPr>
            <a:lvl6pPr marL="2743200" lvl="5" indent="-228600" algn="l">
              <a:lnSpc>
                <a:spcPct val="110000"/>
              </a:lnSpc>
              <a:spcBef>
                <a:spcPts val="0"/>
              </a:spcBef>
              <a:spcAft>
                <a:spcPts val="0"/>
              </a:spcAft>
              <a:buClr>
                <a:srgbClr val="00C3BB"/>
              </a:buClr>
              <a:buSzPts val="900"/>
              <a:buNone/>
              <a:defRPr/>
            </a:lvl6pPr>
            <a:lvl7pPr marL="3200400" lvl="6" indent="-228600" algn="l">
              <a:lnSpc>
                <a:spcPct val="110000"/>
              </a:lnSpc>
              <a:spcBef>
                <a:spcPts val="0"/>
              </a:spcBef>
              <a:spcAft>
                <a:spcPts val="0"/>
              </a:spcAft>
              <a:buClr>
                <a:srgbClr val="00C3BB"/>
              </a:buClr>
              <a:buSzPts val="900"/>
              <a:buNone/>
              <a:defRPr/>
            </a:lvl7pPr>
            <a:lvl8pPr marL="3657600" lvl="7" indent="-228600" algn="l">
              <a:lnSpc>
                <a:spcPct val="110000"/>
              </a:lnSpc>
              <a:spcBef>
                <a:spcPts val="0"/>
              </a:spcBef>
              <a:spcAft>
                <a:spcPts val="0"/>
              </a:spcAft>
              <a:buClr>
                <a:srgbClr val="00C3BB"/>
              </a:buClr>
              <a:buSzPts val="900"/>
              <a:buNone/>
              <a:defRPr/>
            </a:lvl8pPr>
            <a:lvl9pPr marL="4114800" lvl="8" indent="-228600" algn="l">
              <a:lnSpc>
                <a:spcPct val="110000"/>
              </a:lnSpc>
              <a:spcBef>
                <a:spcPts val="0"/>
              </a:spcBef>
              <a:spcAft>
                <a:spcPts val="0"/>
              </a:spcAft>
              <a:buClr>
                <a:srgbClr val="00C3BB"/>
              </a:buClr>
              <a:buSzPts val="900"/>
              <a:buNone/>
              <a:defRPr/>
            </a:lvl9pPr>
          </a:lstStyle>
          <a:p>
            <a:endParaRPr/>
          </a:p>
        </p:txBody>
      </p:sp>
      <p:sp>
        <p:nvSpPr>
          <p:cNvPr id="104" name="Google Shape;104;p17"/>
          <p:cNvSpPr txBox="1">
            <a:spLocks noGrp="1"/>
          </p:cNvSpPr>
          <p:nvPr>
            <p:ph type="body" idx="2"/>
          </p:nvPr>
        </p:nvSpPr>
        <p:spPr>
          <a:xfrm>
            <a:off x="608615" y="583941"/>
            <a:ext cx="3867300" cy="501600"/>
          </a:xfrm>
          <a:prstGeom prst="rect">
            <a:avLst/>
          </a:prstGeom>
          <a:noFill/>
          <a:ln>
            <a:noFill/>
          </a:ln>
        </p:spPr>
        <p:txBody>
          <a:bodyPr spcFirstLastPara="1" wrap="square" lIns="0" tIns="0" rIns="0" bIns="0" anchor="t" anchorCtr="0">
            <a:spAutoFit/>
          </a:bodyPr>
          <a:lstStyle>
            <a:lvl1pPr marL="457200" lvl="0" indent="-228600" algn="l">
              <a:lnSpc>
                <a:spcPct val="110000"/>
              </a:lnSpc>
              <a:spcBef>
                <a:spcPts val="0"/>
              </a:spcBef>
              <a:spcAft>
                <a:spcPts val="0"/>
              </a:spcAft>
              <a:buClr>
                <a:srgbClr val="00C3BB"/>
              </a:buClr>
              <a:buSzPts val="3600"/>
              <a:buFont typeface="Twentieth Century"/>
              <a:buNone/>
              <a:defRPr sz="3600" b="0">
                <a:latin typeface="Twentieth Century"/>
                <a:ea typeface="Twentieth Century"/>
                <a:cs typeface="Twentieth Century"/>
                <a:sym typeface="Twentieth Century"/>
              </a:defRPr>
            </a:lvl1pPr>
            <a:lvl2pPr marL="914400" lvl="1" indent="-228600" algn="l">
              <a:lnSpc>
                <a:spcPct val="110000"/>
              </a:lnSpc>
              <a:spcBef>
                <a:spcPts val="0"/>
              </a:spcBef>
              <a:spcAft>
                <a:spcPts val="0"/>
              </a:spcAft>
              <a:buClr>
                <a:srgbClr val="00C3BB"/>
              </a:buClr>
              <a:buSzPts val="900"/>
              <a:buNone/>
              <a:defRPr/>
            </a:lvl2pPr>
            <a:lvl3pPr marL="1371600" lvl="2" indent="-279400" algn="l">
              <a:lnSpc>
                <a:spcPct val="110000"/>
              </a:lnSpc>
              <a:spcBef>
                <a:spcPts val="0"/>
              </a:spcBef>
              <a:spcAft>
                <a:spcPts val="0"/>
              </a:spcAft>
              <a:buClr>
                <a:srgbClr val="00C3BB"/>
              </a:buClr>
              <a:buSzPts val="800"/>
              <a:buChar char="•"/>
              <a:defRPr/>
            </a:lvl3pPr>
            <a:lvl4pPr marL="1828800" lvl="3" indent="-228600" algn="l">
              <a:lnSpc>
                <a:spcPct val="110000"/>
              </a:lnSpc>
              <a:spcBef>
                <a:spcPts val="0"/>
              </a:spcBef>
              <a:spcAft>
                <a:spcPts val="0"/>
              </a:spcAft>
              <a:buClr>
                <a:srgbClr val="00C3BB"/>
              </a:buClr>
              <a:buSzPts val="900"/>
              <a:buNone/>
              <a:defRPr/>
            </a:lvl4pPr>
            <a:lvl5pPr marL="2286000" lvl="4" indent="-228600" algn="l">
              <a:lnSpc>
                <a:spcPct val="110000"/>
              </a:lnSpc>
              <a:spcBef>
                <a:spcPts val="0"/>
              </a:spcBef>
              <a:spcAft>
                <a:spcPts val="0"/>
              </a:spcAft>
              <a:buClr>
                <a:srgbClr val="00C3BB"/>
              </a:buClr>
              <a:buSzPts val="900"/>
              <a:buNone/>
              <a:defRPr/>
            </a:lvl5pPr>
            <a:lvl6pPr marL="2743200" lvl="5" indent="-228600" algn="l">
              <a:lnSpc>
                <a:spcPct val="110000"/>
              </a:lnSpc>
              <a:spcBef>
                <a:spcPts val="0"/>
              </a:spcBef>
              <a:spcAft>
                <a:spcPts val="0"/>
              </a:spcAft>
              <a:buClr>
                <a:srgbClr val="00C3BB"/>
              </a:buClr>
              <a:buSzPts val="900"/>
              <a:buNone/>
              <a:defRPr/>
            </a:lvl6pPr>
            <a:lvl7pPr marL="3200400" lvl="6" indent="-228600" algn="l">
              <a:lnSpc>
                <a:spcPct val="110000"/>
              </a:lnSpc>
              <a:spcBef>
                <a:spcPts val="0"/>
              </a:spcBef>
              <a:spcAft>
                <a:spcPts val="0"/>
              </a:spcAft>
              <a:buClr>
                <a:srgbClr val="00C3BB"/>
              </a:buClr>
              <a:buSzPts val="900"/>
              <a:buNone/>
              <a:defRPr/>
            </a:lvl7pPr>
            <a:lvl8pPr marL="3657600" lvl="7" indent="-228600" algn="l">
              <a:lnSpc>
                <a:spcPct val="110000"/>
              </a:lnSpc>
              <a:spcBef>
                <a:spcPts val="0"/>
              </a:spcBef>
              <a:spcAft>
                <a:spcPts val="0"/>
              </a:spcAft>
              <a:buClr>
                <a:srgbClr val="00C3BB"/>
              </a:buClr>
              <a:buSzPts val="900"/>
              <a:buNone/>
              <a:defRPr/>
            </a:lvl8pPr>
            <a:lvl9pPr marL="4114800" lvl="8" indent="-228600" algn="l">
              <a:lnSpc>
                <a:spcPct val="110000"/>
              </a:lnSpc>
              <a:spcBef>
                <a:spcPts val="0"/>
              </a:spcBef>
              <a:spcAft>
                <a:spcPts val="0"/>
              </a:spcAft>
              <a:buClr>
                <a:srgbClr val="00C3BB"/>
              </a:buClr>
              <a:buSzPts val="900"/>
              <a:buNone/>
              <a:defRPr/>
            </a:lvl9pPr>
          </a:lstStyle>
          <a:p>
            <a:endParaRPr/>
          </a:p>
        </p:txBody>
      </p:sp>
      <p:pic>
        <p:nvPicPr>
          <p:cNvPr id="105" name="Google Shape;105;p17"/>
          <p:cNvPicPr preferRelativeResize="0"/>
          <p:nvPr/>
        </p:nvPicPr>
        <p:blipFill rotWithShape="1">
          <a:blip r:embed="rId2">
            <a:alphaModFix/>
          </a:blip>
          <a:srcRect/>
          <a:stretch/>
        </p:blipFill>
        <p:spPr>
          <a:xfrm>
            <a:off x="11113457" y="6479045"/>
            <a:ext cx="477069" cy="97509"/>
          </a:xfrm>
          <a:prstGeom prst="rect">
            <a:avLst/>
          </a:prstGeom>
          <a:noFill/>
          <a:ln>
            <a:noFill/>
          </a:ln>
        </p:spPr>
      </p:pic>
      <p:sp>
        <p:nvSpPr>
          <p:cNvPr id="106" name="Google Shape;106;p17"/>
          <p:cNvSpPr txBox="1">
            <a:spLocks noGrp="1"/>
          </p:cNvSpPr>
          <p:nvPr>
            <p:ph type="sldNum" idx="12"/>
          </p:nvPr>
        </p:nvSpPr>
        <p:spPr>
          <a:xfrm>
            <a:off x="11466285" y="6467475"/>
            <a:ext cx="120900" cy="138600"/>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A6AAA9"/>
              </a:buClr>
              <a:buSzPts val="900"/>
              <a:buFont typeface="Twentieth Century"/>
              <a:buNone/>
              <a:defRPr sz="900" b="1" i="0" u="none" strike="noStrike" cap="none">
                <a:solidFill>
                  <a:srgbClr val="A6AAA9"/>
                </a:solidFill>
                <a:latin typeface="Twentieth Century"/>
                <a:ea typeface="Twentieth Century"/>
                <a:cs typeface="Twentieth Century"/>
                <a:sym typeface="Twentieth Century"/>
              </a:defRPr>
            </a:lvl1pPr>
            <a:lvl2pPr marL="0" marR="0" lvl="1" indent="0" algn="l">
              <a:lnSpc>
                <a:spcPct val="100000"/>
              </a:lnSpc>
              <a:spcBef>
                <a:spcPts val="0"/>
              </a:spcBef>
              <a:spcAft>
                <a:spcPts val="0"/>
              </a:spcAft>
              <a:buClr>
                <a:srgbClr val="A6AAA9"/>
              </a:buClr>
              <a:buSzPts val="900"/>
              <a:buFont typeface="Twentieth Century"/>
              <a:buNone/>
              <a:defRPr sz="900" b="1" i="0" u="none" strike="noStrike" cap="none">
                <a:solidFill>
                  <a:srgbClr val="A6AAA9"/>
                </a:solidFill>
                <a:latin typeface="Twentieth Century"/>
                <a:ea typeface="Twentieth Century"/>
                <a:cs typeface="Twentieth Century"/>
                <a:sym typeface="Twentieth Century"/>
              </a:defRPr>
            </a:lvl2pPr>
            <a:lvl3pPr marL="0" marR="0" lvl="2" indent="0" algn="l">
              <a:lnSpc>
                <a:spcPct val="100000"/>
              </a:lnSpc>
              <a:spcBef>
                <a:spcPts val="0"/>
              </a:spcBef>
              <a:spcAft>
                <a:spcPts val="0"/>
              </a:spcAft>
              <a:buClr>
                <a:srgbClr val="A6AAA9"/>
              </a:buClr>
              <a:buSzPts val="900"/>
              <a:buFont typeface="Twentieth Century"/>
              <a:buNone/>
              <a:defRPr sz="900" b="1" i="0" u="none" strike="noStrike" cap="none">
                <a:solidFill>
                  <a:srgbClr val="A6AAA9"/>
                </a:solidFill>
                <a:latin typeface="Twentieth Century"/>
                <a:ea typeface="Twentieth Century"/>
                <a:cs typeface="Twentieth Century"/>
                <a:sym typeface="Twentieth Century"/>
              </a:defRPr>
            </a:lvl3pPr>
            <a:lvl4pPr marL="0" marR="0" lvl="3" indent="0" algn="l">
              <a:lnSpc>
                <a:spcPct val="100000"/>
              </a:lnSpc>
              <a:spcBef>
                <a:spcPts val="0"/>
              </a:spcBef>
              <a:spcAft>
                <a:spcPts val="0"/>
              </a:spcAft>
              <a:buClr>
                <a:srgbClr val="A6AAA9"/>
              </a:buClr>
              <a:buSzPts val="900"/>
              <a:buFont typeface="Twentieth Century"/>
              <a:buNone/>
              <a:defRPr sz="900" b="1" i="0" u="none" strike="noStrike" cap="none">
                <a:solidFill>
                  <a:srgbClr val="A6AAA9"/>
                </a:solidFill>
                <a:latin typeface="Twentieth Century"/>
                <a:ea typeface="Twentieth Century"/>
                <a:cs typeface="Twentieth Century"/>
                <a:sym typeface="Twentieth Century"/>
              </a:defRPr>
            </a:lvl4pPr>
            <a:lvl5pPr marL="0" marR="0" lvl="4" indent="0" algn="l">
              <a:lnSpc>
                <a:spcPct val="100000"/>
              </a:lnSpc>
              <a:spcBef>
                <a:spcPts val="0"/>
              </a:spcBef>
              <a:spcAft>
                <a:spcPts val="0"/>
              </a:spcAft>
              <a:buClr>
                <a:srgbClr val="A6AAA9"/>
              </a:buClr>
              <a:buSzPts val="900"/>
              <a:buFont typeface="Twentieth Century"/>
              <a:buNone/>
              <a:defRPr sz="900" b="1" i="0" u="none" strike="noStrike" cap="none">
                <a:solidFill>
                  <a:srgbClr val="A6AAA9"/>
                </a:solidFill>
                <a:latin typeface="Twentieth Century"/>
                <a:ea typeface="Twentieth Century"/>
                <a:cs typeface="Twentieth Century"/>
                <a:sym typeface="Twentieth Century"/>
              </a:defRPr>
            </a:lvl5pPr>
            <a:lvl6pPr marL="0" marR="0" lvl="5" indent="0" algn="l">
              <a:lnSpc>
                <a:spcPct val="100000"/>
              </a:lnSpc>
              <a:spcBef>
                <a:spcPts val="0"/>
              </a:spcBef>
              <a:spcAft>
                <a:spcPts val="0"/>
              </a:spcAft>
              <a:buClr>
                <a:srgbClr val="A6AAA9"/>
              </a:buClr>
              <a:buSzPts val="900"/>
              <a:buFont typeface="Twentieth Century"/>
              <a:buNone/>
              <a:defRPr sz="900" b="1" i="0" u="none" strike="noStrike" cap="none">
                <a:solidFill>
                  <a:srgbClr val="A6AAA9"/>
                </a:solidFill>
                <a:latin typeface="Twentieth Century"/>
                <a:ea typeface="Twentieth Century"/>
                <a:cs typeface="Twentieth Century"/>
                <a:sym typeface="Twentieth Century"/>
              </a:defRPr>
            </a:lvl6pPr>
            <a:lvl7pPr marL="0" marR="0" lvl="6" indent="0" algn="l">
              <a:lnSpc>
                <a:spcPct val="100000"/>
              </a:lnSpc>
              <a:spcBef>
                <a:spcPts val="0"/>
              </a:spcBef>
              <a:spcAft>
                <a:spcPts val="0"/>
              </a:spcAft>
              <a:buClr>
                <a:srgbClr val="A6AAA9"/>
              </a:buClr>
              <a:buSzPts val="900"/>
              <a:buFont typeface="Twentieth Century"/>
              <a:buNone/>
              <a:defRPr sz="900" b="1" i="0" u="none" strike="noStrike" cap="none">
                <a:solidFill>
                  <a:srgbClr val="A6AAA9"/>
                </a:solidFill>
                <a:latin typeface="Twentieth Century"/>
                <a:ea typeface="Twentieth Century"/>
                <a:cs typeface="Twentieth Century"/>
                <a:sym typeface="Twentieth Century"/>
              </a:defRPr>
            </a:lvl7pPr>
            <a:lvl8pPr marL="0" marR="0" lvl="7" indent="0" algn="l">
              <a:lnSpc>
                <a:spcPct val="100000"/>
              </a:lnSpc>
              <a:spcBef>
                <a:spcPts val="0"/>
              </a:spcBef>
              <a:spcAft>
                <a:spcPts val="0"/>
              </a:spcAft>
              <a:buClr>
                <a:srgbClr val="A6AAA9"/>
              </a:buClr>
              <a:buSzPts val="900"/>
              <a:buFont typeface="Twentieth Century"/>
              <a:buNone/>
              <a:defRPr sz="900" b="1" i="0" u="none" strike="noStrike" cap="none">
                <a:solidFill>
                  <a:srgbClr val="A6AAA9"/>
                </a:solidFill>
                <a:latin typeface="Twentieth Century"/>
                <a:ea typeface="Twentieth Century"/>
                <a:cs typeface="Twentieth Century"/>
                <a:sym typeface="Twentieth Century"/>
              </a:defRPr>
            </a:lvl8pPr>
            <a:lvl9pPr marL="0" marR="0" lvl="8" indent="0" algn="l">
              <a:lnSpc>
                <a:spcPct val="100000"/>
              </a:lnSpc>
              <a:spcBef>
                <a:spcPts val="0"/>
              </a:spcBef>
              <a:spcAft>
                <a:spcPts val="0"/>
              </a:spcAft>
              <a:buClr>
                <a:srgbClr val="A6AAA9"/>
              </a:buClr>
              <a:buSzPts val="900"/>
              <a:buFont typeface="Twentieth Century"/>
              <a:buNone/>
              <a:defRPr sz="900" b="1" i="0" u="none" strike="noStrike" cap="none">
                <a:solidFill>
                  <a:srgbClr val="A6AAA9"/>
                </a:solidFill>
                <a:latin typeface="Twentieth Century"/>
                <a:ea typeface="Twentieth Century"/>
                <a:cs typeface="Twentieth Century"/>
                <a:sym typeface="Twentieth Century"/>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Divider">
  <p:cSld name="Section Divider">
    <p:spTree>
      <p:nvGrpSpPr>
        <p:cNvPr id="1" name="Shape 113"/>
        <p:cNvGrpSpPr/>
        <p:nvPr/>
      </p:nvGrpSpPr>
      <p:grpSpPr>
        <a:xfrm>
          <a:off x="0" y="0"/>
          <a:ext cx="0" cy="0"/>
          <a:chOff x="0" y="0"/>
          <a:chExt cx="0" cy="0"/>
        </a:xfrm>
      </p:grpSpPr>
      <p:sp>
        <p:nvSpPr>
          <p:cNvPr id="114" name="Google Shape;114;p19"/>
          <p:cNvSpPr/>
          <p:nvPr/>
        </p:nvSpPr>
        <p:spPr>
          <a:xfrm>
            <a:off x="0" y="914400"/>
            <a:ext cx="12192000" cy="48714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5" name="Google Shape;115;p19"/>
          <p:cNvSpPr txBox="1">
            <a:spLocks noGrp="1"/>
          </p:cNvSpPr>
          <p:nvPr>
            <p:ph type="title"/>
          </p:nvPr>
        </p:nvSpPr>
        <p:spPr>
          <a:xfrm>
            <a:off x="892935" y="4225159"/>
            <a:ext cx="6304800" cy="667800"/>
          </a:xfrm>
          <a:prstGeom prst="rect">
            <a:avLst/>
          </a:prstGeom>
          <a:noFill/>
          <a:ln>
            <a:noFill/>
          </a:ln>
        </p:spPr>
        <p:txBody>
          <a:bodyPr spcFirstLastPara="1" wrap="square" lIns="91425" tIns="45700" rIns="91425" bIns="45700" anchor="ctr" anchorCtr="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6" name="Google Shape;116;p19" descr="Background pattern&#10;&#10;Description automatically generated"/>
          <p:cNvPicPr preferRelativeResize="0"/>
          <p:nvPr/>
        </p:nvPicPr>
        <p:blipFill rotWithShape="1">
          <a:blip r:embed="rId2">
            <a:alphaModFix/>
          </a:blip>
          <a:srcRect/>
          <a:stretch/>
        </p:blipFill>
        <p:spPr>
          <a:xfrm rot="5400000">
            <a:off x="8165098" y="938504"/>
            <a:ext cx="3939907" cy="2160437"/>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7"/>
        <p:cNvGrpSpPr/>
        <p:nvPr/>
      </p:nvGrpSpPr>
      <p:grpSpPr>
        <a:xfrm>
          <a:off x="0" y="0"/>
          <a:ext cx="0" cy="0"/>
          <a:chOff x="0" y="0"/>
          <a:chExt cx="0" cy="0"/>
        </a:xfrm>
      </p:grpSpPr>
      <p:sp>
        <p:nvSpPr>
          <p:cNvPr id="118" name="Google Shape;118;p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2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0" name="Google Shape;120;p2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2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2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23"/>
        <p:cNvGrpSpPr/>
        <p:nvPr/>
      </p:nvGrpSpPr>
      <p:grpSpPr>
        <a:xfrm>
          <a:off x="0" y="0"/>
          <a:ext cx="0" cy="0"/>
          <a:chOff x="0" y="0"/>
          <a:chExt cx="0" cy="0"/>
        </a:xfrm>
      </p:grpSpPr>
      <p:sp>
        <p:nvSpPr>
          <p:cNvPr id="124" name="Google Shape;124;p21"/>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 name="Google Shape;125;p21"/>
          <p:cNvSpPr>
            <a:spLocks noGrp="1"/>
          </p:cNvSpPr>
          <p:nvPr>
            <p:ph type="pic" idx="2"/>
          </p:nvPr>
        </p:nvSpPr>
        <p:spPr>
          <a:xfrm>
            <a:off x="5183188" y="987425"/>
            <a:ext cx="6172200" cy="4873500"/>
          </a:xfrm>
          <a:prstGeom prst="rect">
            <a:avLst/>
          </a:prstGeom>
          <a:noFill/>
          <a:ln>
            <a:noFill/>
          </a:ln>
        </p:spPr>
      </p:sp>
      <p:sp>
        <p:nvSpPr>
          <p:cNvPr id="126" name="Google Shape;126;p21"/>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27" name="Google Shape;127;p2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2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 name="Google Shape;129;p2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Divider">
  <p:cSld name="Section Divider">
    <p:spTree>
      <p:nvGrpSpPr>
        <p:cNvPr id="1" name="Shape 21"/>
        <p:cNvGrpSpPr/>
        <p:nvPr/>
      </p:nvGrpSpPr>
      <p:grpSpPr>
        <a:xfrm>
          <a:off x="0" y="0"/>
          <a:ext cx="0" cy="0"/>
          <a:chOff x="0" y="0"/>
          <a:chExt cx="0" cy="0"/>
        </a:xfrm>
      </p:grpSpPr>
      <p:sp>
        <p:nvSpPr>
          <p:cNvPr id="22" name="Google Shape;22;p3"/>
          <p:cNvSpPr/>
          <p:nvPr/>
        </p:nvSpPr>
        <p:spPr>
          <a:xfrm>
            <a:off x="0" y="914400"/>
            <a:ext cx="12192000" cy="48714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 name="Google Shape;23;p3"/>
          <p:cNvSpPr txBox="1">
            <a:spLocks noGrp="1"/>
          </p:cNvSpPr>
          <p:nvPr>
            <p:ph type="title"/>
          </p:nvPr>
        </p:nvSpPr>
        <p:spPr>
          <a:xfrm>
            <a:off x="892935" y="4225159"/>
            <a:ext cx="6304800" cy="667800"/>
          </a:xfrm>
          <a:prstGeom prst="rect">
            <a:avLst/>
          </a:prstGeom>
          <a:noFill/>
          <a:ln>
            <a:noFill/>
          </a:ln>
        </p:spPr>
        <p:txBody>
          <a:bodyPr spcFirstLastPara="1" wrap="square" lIns="91425" tIns="45700" rIns="91425" bIns="45700" anchor="ctr" anchorCtr="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4" name="Google Shape;24;p3" descr="Background pattern&#10;&#10;Description automatically generated"/>
          <p:cNvPicPr preferRelativeResize="0"/>
          <p:nvPr/>
        </p:nvPicPr>
        <p:blipFill rotWithShape="1">
          <a:blip r:embed="rId2">
            <a:alphaModFix/>
          </a:blip>
          <a:srcRect/>
          <a:stretch/>
        </p:blipFill>
        <p:spPr>
          <a:xfrm rot="5400000">
            <a:off x="8165098" y="938504"/>
            <a:ext cx="3939907" cy="2160437"/>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0"/>
        <p:cNvGrpSpPr/>
        <p:nvPr/>
      </p:nvGrpSpPr>
      <p:grpSpPr>
        <a:xfrm>
          <a:off x="0" y="0"/>
          <a:ext cx="0" cy="0"/>
          <a:chOff x="0" y="0"/>
          <a:chExt cx="0" cy="0"/>
        </a:xfrm>
      </p:grpSpPr>
      <p:sp>
        <p:nvSpPr>
          <p:cNvPr id="131" name="Google Shape;131;p22"/>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22"/>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33" name="Google Shape;133;p2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2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2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6"/>
        <p:cNvGrpSpPr/>
        <p:nvPr/>
      </p:nvGrpSpPr>
      <p:grpSpPr>
        <a:xfrm>
          <a:off x="0" y="0"/>
          <a:ext cx="0" cy="0"/>
          <a:chOff x="0" y="0"/>
          <a:chExt cx="0" cy="0"/>
        </a:xfrm>
      </p:grpSpPr>
      <p:sp>
        <p:nvSpPr>
          <p:cNvPr id="137" name="Google Shape;137;p23"/>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23"/>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39" name="Google Shape;139;p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p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42"/>
        <p:cNvGrpSpPr/>
        <p:nvPr/>
      </p:nvGrpSpPr>
      <p:grpSpPr>
        <a:xfrm>
          <a:off x="0" y="0"/>
          <a:ext cx="0" cy="0"/>
          <a:chOff x="0" y="0"/>
          <a:chExt cx="0" cy="0"/>
        </a:xfrm>
      </p:grpSpPr>
      <p:sp>
        <p:nvSpPr>
          <p:cNvPr id="143" name="Google Shape;143;p2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4" name="Google Shape;144;p24"/>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5" name="Google Shape;145;p24"/>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6" name="Google Shape;146;p2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2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p2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49"/>
        <p:cNvGrpSpPr/>
        <p:nvPr/>
      </p:nvGrpSpPr>
      <p:grpSpPr>
        <a:xfrm>
          <a:off x="0" y="0"/>
          <a:ext cx="0" cy="0"/>
          <a:chOff x="0" y="0"/>
          <a:chExt cx="0" cy="0"/>
        </a:xfrm>
      </p:grpSpPr>
      <p:sp>
        <p:nvSpPr>
          <p:cNvPr id="150" name="Google Shape;150;p25"/>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25"/>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52" name="Google Shape;152;p25"/>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3" name="Google Shape;153;p25"/>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54" name="Google Shape;154;p25"/>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5" name="Google Shape;155;p2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2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2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58"/>
        <p:cNvGrpSpPr/>
        <p:nvPr/>
      </p:nvGrpSpPr>
      <p:grpSpPr>
        <a:xfrm>
          <a:off x="0" y="0"/>
          <a:ext cx="0" cy="0"/>
          <a:chOff x="0" y="0"/>
          <a:chExt cx="0" cy="0"/>
        </a:xfrm>
      </p:grpSpPr>
      <p:sp>
        <p:nvSpPr>
          <p:cNvPr id="159" name="Google Shape;159;p2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p2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1" name="Google Shape;161;p2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2" name="Google Shape;162;p2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3"/>
        <p:cNvGrpSpPr/>
        <p:nvPr/>
      </p:nvGrpSpPr>
      <p:grpSpPr>
        <a:xfrm>
          <a:off x="0" y="0"/>
          <a:ext cx="0" cy="0"/>
          <a:chOff x="0" y="0"/>
          <a:chExt cx="0" cy="0"/>
        </a:xfrm>
      </p:grpSpPr>
      <p:sp>
        <p:nvSpPr>
          <p:cNvPr id="164" name="Google Shape;164;p2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p2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6" name="Google Shape;166;p2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67"/>
        <p:cNvGrpSpPr/>
        <p:nvPr/>
      </p:nvGrpSpPr>
      <p:grpSpPr>
        <a:xfrm>
          <a:off x="0" y="0"/>
          <a:ext cx="0" cy="0"/>
          <a:chOff x="0" y="0"/>
          <a:chExt cx="0" cy="0"/>
        </a:xfrm>
      </p:grpSpPr>
      <p:sp>
        <p:nvSpPr>
          <p:cNvPr id="168" name="Google Shape;168;p28"/>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28"/>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70" name="Google Shape;170;p28"/>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71" name="Google Shape;171;p2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2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3" name="Google Shape;173;p2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74"/>
        <p:cNvGrpSpPr/>
        <p:nvPr/>
      </p:nvGrpSpPr>
      <p:grpSpPr>
        <a:xfrm>
          <a:off x="0" y="0"/>
          <a:ext cx="0" cy="0"/>
          <a:chOff x="0" y="0"/>
          <a:chExt cx="0" cy="0"/>
        </a:xfrm>
      </p:grpSpPr>
      <p:sp>
        <p:nvSpPr>
          <p:cNvPr id="175" name="Google Shape;175;p2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29"/>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7" name="Google Shape;177;p2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8" name="Google Shape;178;p2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9" name="Google Shape;179;p2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80"/>
        <p:cNvGrpSpPr/>
        <p:nvPr/>
      </p:nvGrpSpPr>
      <p:grpSpPr>
        <a:xfrm>
          <a:off x="0" y="0"/>
          <a:ext cx="0" cy="0"/>
          <a:chOff x="0" y="0"/>
          <a:chExt cx="0" cy="0"/>
        </a:xfrm>
      </p:grpSpPr>
      <p:sp>
        <p:nvSpPr>
          <p:cNvPr id="181" name="Google Shape;181;p30"/>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30"/>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3" name="Google Shape;183;p3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 name="Google Shape;184;p3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5" name="Google Shape;185;p3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1 1 1">
  <p:cSld name="TITLE_ONLY_1_1_1">
    <p:spTree>
      <p:nvGrpSpPr>
        <p:cNvPr id="1" name="Shape 186"/>
        <p:cNvGrpSpPr/>
        <p:nvPr/>
      </p:nvGrpSpPr>
      <p:grpSpPr>
        <a:xfrm>
          <a:off x="0" y="0"/>
          <a:ext cx="0" cy="0"/>
          <a:chOff x="0" y="0"/>
          <a:chExt cx="0" cy="0"/>
        </a:xfrm>
      </p:grpSpPr>
      <p:sp>
        <p:nvSpPr>
          <p:cNvPr id="187" name="Google Shape;187;p31"/>
          <p:cNvSpPr txBox="1"/>
          <p:nvPr/>
        </p:nvSpPr>
        <p:spPr>
          <a:xfrm>
            <a:off x="0" y="-9700"/>
            <a:ext cx="12192000" cy="894300"/>
          </a:xfrm>
          <a:prstGeom prst="rect">
            <a:avLst/>
          </a:prstGeom>
          <a:solidFill>
            <a:schemeClr val="accent3"/>
          </a:solidFill>
          <a:ln>
            <a:noFill/>
          </a:ln>
        </p:spPr>
        <p:txBody>
          <a:bodyPr spcFirstLastPara="1" wrap="square" lIns="121900" tIns="121900" rIns="121900" bIns="121900" anchor="t" anchorCtr="0">
            <a:noAutofit/>
          </a:bodyPr>
          <a:lstStyle/>
          <a:p>
            <a:pPr marL="0" lvl="0" indent="0" algn="ctr" rtl="0">
              <a:spcBef>
                <a:spcPts val="0"/>
              </a:spcBef>
              <a:spcAft>
                <a:spcPts val="0"/>
              </a:spcAft>
              <a:buNone/>
            </a:pPr>
            <a:endParaRPr sz="3700">
              <a:solidFill>
                <a:srgbClr val="FFFFFF"/>
              </a:solidFill>
              <a:latin typeface="Poppins"/>
              <a:ea typeface="Poppins"/>
              <a:cs typeface="Poppins"/>
              <a:sym typeface="Poppins"/>
            </a:endParaRPr>
          </a:p>
        </p:txBody>
      </p:sp>
      <p:pic>
        <p:nvPicPr>
          <p:cNvPr id="188" name="Google Shape;188;p31"/>
          <p:cNvPicPr preferRelativeResize="0"/>
          <p:nvPr/>
        </p:nvPicPr>
        <p:blipFill>
          <a:blip r:embed="rId2">
            <a:alphaModFix/>
          </a:blip>
          <a:stretch>
            <a:fillRect/>
          </a:stretch>
        </p:blipFill>
        <p:spPr>
          <a:xfrm>
            <a:off x="10610334" y="6422833"/>
            <a:ext cx="1496432" cy="371433"/>
          </a:xfrm>
          <a:prstGeom prst="rect">
            <a:avLst/>
          </a:prstGeom>
          <a:noFill/>
          <a:ln>
            <a:noFill/>
          </a:ln>
        </p:spPr>
      </p:pic>
      <p:sp>
        <p:nvSpPr>
          <p:cNvPr id="189" name="Google Shape;189;p31"/>
          <p:cNvSpPr txBox="1">
            <a:spLocks noGrp="1"/>
          </p:cNvSpPr>
          <p:nvPr>
            <p:ph type="title"/>
          </p:nvPr>
        </p:nvSpPr>
        <p:spPr>
          <a:xfrm>
            <a:off x="2363800" y="39433"/>
            <a:ext cx="7464300" cy="584100"/>
          </a:xfrm>
          <a:prstGeom prst="rect">
            <a:avLst/>
          </a:prstGeom>
        </p:spPr>
        <p:txBody>
          <a:bodyPr spcFirstLastPara="1" wrap="square" lIns="91425" tIns="45700" rIns="91425" bIns="45700" anchor="t" anchorCtr="0">
            <a:normAutofit/>
          </a:bodyPr>
          <a:lstStyle>
            <a:lvl1pPr lvl="0" algn="ctr">
              <a:spcBef>
                <a:spcPts val="0"/>
              </a:spcBef>
              <a:spcAft>
                <a:spcPts val="0"/>
              </a:spcAft>
              <a:buClr>
                <a:srgbClr val="FFFFFF"/>
              </a:buClr>
              <a:buSzPts val="4400"/>
              <a:buNone/>
              <a:defRPr b="0">
                <a:solidFill>
                  <a:srgbClr val="FFFFFF"/>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90" name="Google Shape;190;p31"/>
          <p:cNvSpPr txBox="1">
            <a:spLocks noGrp="1"/>
          </p:cNvSpPr>
          <p:nvPr>
            <p:ph type="body" idx="1"/>
          </p:nvPr>
        </p:nvSpPr>
        <p:spPr>
          <a:xfrm>
            <a:off x="505133" y="1170433"/>
            <a:ext cx="11374800" cy="5148300"/>
          </a:xfrm>
          <a:prstGeom prst="rect">
            <a:avLst/>
          </a:prstGeom>
        </p:spPr>
        <p:txBody>
          <a:bodyPr spcFirstLastPara="1" wrap="square" lIns="91425" tIns="45700" rIns="91425" bIns="45700" anchor="t" anchorCtr="0">
            <a:normAutofit/>
          </a:bodyPr>
          <a:lstStyle>
            <a:lvl1pPr marL="457200" lvl="0" indent="-406400">
              <a:spcBef>
                <a:spcPts val="1000"/>
              </a:spcBef>
              <a:spcAft>
                <a:spcPts val="0"/>
              </a:spcAft>
              <a:buSzPts val="2800"/>
              <a:buChar char="•"/>
              <a:defRPr/>
            </a:lvl1pPr>
            <a:lvl2pPr marL="914400" lvl="1" indent="-381000">
              <a:spcBef>
                <a:spcPts val="500"/>
              </a:spcBef>
              <a:spcAft>
                <a:spcPts val="0"/>
              </a:spcAft>
              <a:buSzPts val="2400"/>
              <a:buChar char="•"/>
              <a:defRPr/>
            </a:lvl2pPr>
            <a:lvl3pPr marL="1371600" lvl="2" indent="-355600">
              <a:spcBef>
                <a:spcPts val="500"/>
              </a:spcBef>
              <a:spcAft>
                <a:spcPts val="0"/>
              </a:spcAft>
              <a:buSzPts val="2000"/>
              <a:buChar char="•"/>
              <a:defRPr/>
            </a:lvl3pPr>
            <a:lvl4pPr marL="1828800" lvl="3" indent="-342900">
              <a:spcBef>
                <a:spcPts val="500"/>
              </a:spcBef>
              <a:spcAft>
                <a:spcPts val="0"/>
              </a:spcAft>
              <a:buSzPts val="1800"/>
              <a:buChar char="•"/>
              <a:defRPr/>
            </a:lvl4pPr>
            <a:lvl5pPr marL="2286000" lvl="4" indent="-342900">
              <a:spcBef>
                <a:spcPts val="500"/>
              </a:spcBef>
              <a:spcAft>
                <a:spcPts val="0"/>
              </a:spcAft>
              <a:buSzPts val="1800"/>
              <a:buChar char="•"/>
              <a:defRPr/>
            </a:lvl5pPr>
            <a:lvl6pPr marL="2743200" lvl="5" indent="-342900">
              <a:spcBef>
                <a:spcPts val="500"/>
              </a:spcBef>
              <a:spcAft>
                <a:spcPts val="0"/>
              </a:spcAft>
              <a:buSzPts val="1800"/>
              <a:buChar char="•"/>
              <a:defRPr/>
            </a:lvl6pPr>
            <a:lvl7pPr marL="3200400" lvl="6" indent="-342900">
              <a:spcBef>
                <a:spcPts val="500"/>
              </a:spcBef>
              <a:spcAft>
                <a:spcPts val="0"/>
              </a:spcAft>
              <a:buSzPts val="1800"/>
              <a:buChar char="•"/>
              <a:defRPr/>
            </a:lvl7pPr>
            <a:lvl8pPr marL="3657600" lvl="7" indent="-342900">
              <a:spcBef>
                <a:spcPts val="500"/>
              </a:spcBef>
              <a:spcAft>
                <a:spcPts val="0"/>
              </a:spcAft>
              <a:buSzPts val="1800"/>
              <a:buChar char="•"/>
              <a:defRPr/>
            </a:lvl8pPr>
            <a:lvl9pPr marL="4114800" lvl="8" indent="-342900">
              <a:spcBef>
                <a:spcPts val="500"/>
              </a:spcBef>
              <a:spcAft>
                <a:spcPts val="0"/>
              </a:spcAft>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5"/>
        <p:cNvGrpSpPr/>
        <p:nvPr/>
      </p:nvGrpSpPr>
      <p:grpSpPr>
        <a:xfrm>
          <a:off x="0" y="0"/>
          <a:ext cx="0" cy="0"/>
          <a:chOff x="0" y="0"/>
          <a:chExt cx="0" cy="0"/>
        </a:xfrm>
      </p:grpSpPr>
      <p:sp>
        <p:nvSpPr>
          <p:cNvPr id="26" name="Google Shape;26;p4"/>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8" name="Google Shape;28;p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1"/>
        <p:cNvGrpSpPr/>
        <p:nvPr/>
      </p:nvGrpSpPr>
      <p:grpSpPr>
        <a:xfrm>
          <a:off x="0" y="0"/>
          <a:ext cx="0" cy="0"/>
          <a:chOff x="0" y="0"/>
          <a:chExt cx="0" cy="0"/>
        </a:xfrm>
      </p:grpSpPr>
      <p:sp>
        <p:nvSpPr>
          <p:cNvPr id="192" name="Google Shape;192;p32"/>
          <p:cNvSpPr txBox="1">
            <a:spLocks noGrp="1"/>
          </p:cNvSpPr>
          <p:nvPr>
            <p:ph type="title"/>
          </p:nvPr>
        </p:nvSpPr>
        <p:spPr>
          <a:xfrm>
            <a:off x="415600" y="593367"/>
            <a:ext cx="11360700" cy="763500"/>
          </a:xfrm>
          <a:prstGeom prst="rect">
            <a:avLst/>
          </a:prstGeom>
        </p:spPr>
        <p:txBody>
          <a:bodyPr spcFirstLastPara="1" wrap="square" lIns="91425" tIns="45700" rIns="91425" bIns="45700" anchor="ctr" anchorCtr="0">
            <a:normAutofit/>
          </a:bodyPr>
          <a:lstStyle>
            <a:lvl1pPr lvl="0">
              <a:spcBef>
                <a:spcPts val="0"/>
              </a:spcBef>
              <a:spcAft>
                <a:spcPts val="0"/>
              </a:spcAft>
              <a:buSzPts val="4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3" name="Google Shape;193;p32"/>
          <p:cNvSpPr txBox="1">
            <a:spLocks noGrp="1"/>
          </p:cNvSpPr>
          <p:nvPr>
            <p:ph type="body" idx="1"/>
          </p:nvPr>
        </p:nvSpPr>
        <p:spPr>
          <a:xfrm>
            <a:off x="415600" y="1536633"/>
            <a:ext cx="11360700" cy="4555200"/>
          </a:xfrm>
          <a:prstGeom prst="rect">
            <a:avLst/>
          </a:prstGeom>
        </p:spPr>
        <p:txBody>
          <a:bodyPr spcFirstLastPara="1" wrap="square" lIns="91425" tIns="45700" rIns="91425" bIns="45700" anchor="t" anchorCtr="0">
            <a:normAutofit/>
          </a:bodyPr>
          <a:lstStyle>
            <a:lvl1pPr marL="457200" lvl="0" indent="-406400">
              <a:spcBef>
                <a:spcPts val="1000"/>
              </a:spcBef>
              <a:spcAft>
                <a:spcPts val="0"/>
              </a:spcAft>
              <a:buSzPts val="2800"/>
              <a:buChar char="•"/>
              <a:defRPr/>
            </a:lvl1pPr>
            <a:lvl2pPr marL="914400" lvl="1" indent="-381000">
              <a:spcBef>
                <a:spcPts val="500"/>
              </a:spcBef>
              <a:spcAft>
                <a:spcPts val="0"/>
              </a:spcAft>
              <a:buSzPts val="2400"/>
              <a:buChar char="•"/>
              <a:defRPr/>
            </a:lvl2pPr>
            <a:lvl3pPr marL="1371600" lvl="2" indent="-355600">
              <a:spcBef>
                <a:spcPts val="500"/>
              </a:spcBef>
              <a:spcAft>
                <a:spcPts val="0"/>
              </a:spcAft>
              <a:buSzPts val="2000"/>
              <a:buChar char="•"/>
              <a:defRPr/>
            </a:lvl3pPr>
            <a:lvl4pPr marL="1828800" lvl="3" indent="-342900">
              <a:spcBef>
                <a:spcPts val="500"/>
              </a:spcBef>
              <a:spcAft>
                <a:spcPts val="0"/>
              </a:spcAft>
              <a:buSzPts val="1800"/>
              <a:buChar char="•"/>
              <a:defRPr/>
            </a:lvl4pPr>
            <a:lvl5pPr marL="2286000" lvl="4" indent="-342900">
              <a:spcBef>
                <a:spcPts val="500"/>
              </a:spcBef>
              <a:spcAft>
                <a:spcPts val="0"/>
              </a:spcAft>
              <a:buSzPts val="1800"/>
              <a:buChar char="•"/>
              <a:defRPr/>
            </a:lvl5pPr>
            <a:lvl6pPr marL="2743200" lvl="5" indent="-342900">
              <a:spcBef>
                <a:spcPts val="500"/>
              </a:spcBef>
              <a:spcAft>
                <a:spcPts val="0"/>
              </a:spcAft>
              <a:buSzPts val="1800"/>
              <a:buChar char="•"/>
              <a:defRPr/>
            </a:lvl6pPr>
            <a:lvl7pPr marL="3200400" lvl="6" indent="-342900">
              <a:spcBef>
                <a:spcPts val="500"/>
              </a:spcBef>
              <a:spcAft>
                <a:spcPts val="0"/>
              </a:spcAft>
              <a:buSzPts val="1800"/>
              <a:buChar char="•"/>
              <a:defRPr/>
            </a:lvl7pPr>
            <a:lvl8pPr marL="3657600" lvl="7" indent="-342900">
              <a:spcBef>
                <a:spcPts val="500"/>
              </a:spcBef>
              <a:spcAft>
                <a:spcPts val="0"/>
              </a:spcAft>
              <a:buSzPts val="1800"/>
              <a:buChar char="•"/>
              <a:defRPr/>
            </a:lvl8pPr>
            <a:lvl9pPr marL="4114800" lvl="8" indent="-342900">
              <a:spcBef>
                <a:spcPts val="500"/>
              </a:spcBef>
              <a:spcAft>
                <a:spcPts val="0"/>
              </a:spcAft>
              <a:buSzPts val="1800"/>
              <a:buChar char="•"/>
              <a:defRPr/>
            </a:lvl9pPr>
          </a:lstStyle>
          <a:p>
            <a:endParaRPr/>
          </a:p>
        </p:txBody>
      </p:sp>
      <p:sp>
        <p:nvSpPr>
          <p:cNvPr id="194" name="Google Shape;194;p32"/>
          <p:cNvSpPr txBox="1">
            <a:spLocks noGrp="1"/>
          </p:cNvSpPr>
          <p:nvPr>
            <p:ph type="sldNum" idx="12"/>
          </p:nvPr>
        </p:nvSpPr>
        <p:spPr>
          <a:xfrm>
            <a:off x="11296610" y="6217622"/>
            <a:ext cx="731700" cy="169200"/>
          </a:xfrm>
          <a:prstGeom prst="rect">
            <a:avLst/>
          </a:prstGeom>
        </p:spPr>
        <p:txBody>
          <a:bodyPr spcFirstLastPara="1" wrap="square" lIns="91425" tIns="45700" rIns="91425" bIns="457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01"/>
        <p:cNvGrpSpPr/>
        <p:nvPr/>
      </p:nvGrpSpPr>
      <p:grpSpPr>
        <a:xfrm>
          <a:off x="0" y="0"/>
          <a:ext cx="0" cy="0"/>
          <a:chOff x="0" y="0"/>
          <a:chExt cx="0" cy="0"/>
        </a:xfrm>
      </p:grpSpPr>
      <p:sp>
        <p:nvSpPr>
          <p:cNvPr id="202" name="Google Shape;202;p34"/>
          <p:cNvSpPr txBox="1">
            <a:spLocks noGrp="1"/>
          </p:cNvSpPr>
          <p:nvPr>
            <p:ph type="title"/>
          </p:nvPr>
        </p:nvSpPr>
        <p:spPr>
          <a:xfrm>
            <a:off x="627298" y="484389"/>
            <a:ext cx="9425100" cy="7011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3" name="Google Shape;203;p34"/>
          <p:cNvSpPr txBox="1">
            <a:spLocks noGrp="1"/>
          </p:cNvSpPr>
          <p:nvPr>
            <p:ph type="body" idx="1"/>
          </p:nvPr>
        </p:nvSpPr>
        <p:spPr>
          <a:xfrm>
            <a:off x="2887240" y="1511337"/>
            <a:ext cx="8287200" cy="22860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800"/>
              <a:buNone/>
              <a:defRPr sz="1500" b="0" i="0">
                <a:solidFill>
                  <a:srgbClr val="464646"/>
                </a:solidFill>
                <a:latin typeface="Roboto"/>
                <a:ea typeface="Roboto"/>
                <a:cs typeface="Roboto"/>
                <a:sym typeface="Roboto"/>
              </a:defRPr>
            </a:lvl1pPr>
            <a:lvl2pPr marL="914400" lvl="1" indent="-228600" algn="l">
              <a:spcBef>
                <a:spcPts val="0"/>
              </a:spcBef>
              <a:spcAft>
                <a:spcPts val="0"/>
              </a:spcAft>
              <a:buSzPts val="800"/>
              <a:buNone/>
              <a:defRPr/>
            </a:lvl2pPr>
            <a:lvl3pPr marL="1371600" lvl="2" indent="-228600" algn="l">
              <a:spcBef>
                <a:spcPts val="0"/>
              </a:spcBef>
              <a:spcAft>
                <a:spcPts val="0"/>
              </a:spcAft>
              <a:buSzPts val="800"/>
              <a:buNone/>
              <a:defRPr/>
            </a:lvl3pPr>
            <a:lvl4pPr marL="1828800" lvl="3" indent="-228600" algn="l">
              <a:spcBef>
                <a:spcPts val="0"/>
              </a:spcBef>
              <a:spcAft>
                <a:spcPts val="0"/>
              </a:spcAft>
              <a:buSzPts val="800"/>
              <a:buNone/>
              <a:defRPr/>
            </a:lvl4pPr>
            <a:lvl5pPr marL="2286000" lvl="4" indent="-228600" algn="l">
              <a:spcBef>
                <a:spcPts val="0"/>
              </a:spcBef>
              <a:spcAft>
                <a:spcPts val="0"/>
              </a:spcAft>
              <a:buSzPts val="800"/>
              <a:buNone/>
              <a:defRPr/>
            </a:lvl5pPr>
            <a:lvl6pPr marL="2743200" lvl="5" indent="-228600" algn="l">
              <a:spcBef>
                <a:spcPts val="0"/>
              </a:spcBef>
              <a:spcAft>
                <a:spcPts val="0"/>
              </a:spcAft>
              <a:buSzPts val="800"/>
              <a:buNone/>
              <a:defRPr/>
            </a:lvl6pPr>
            <a:lvl7pPr marL="3200400" lvl="6" indent="-228600" algn="l">
              <a:spcBef>
                <a:spcPts val="0"/>
              </a:spcBef>
              <a:spcAft>
                <a:spcPts val="0"/>
              </a:spcAft>
              <a:buSzPts val="800"/>
              <a:buNone/>
              <a:defRPr/>
            </a:lvl7pPr>
            <a:lvl8pPr marL="3657600" lvl="7" indent="-228600" algn="l">
              <a:spcBef>
                <a:spcPts val="0"/>
              </a:spcBef>
              <a:spcAft>
                <a:spcPts val="0"/>
              </a:spcAft>
              <a:buSzPts val="800"/>
              <a:buNone/>
              <a:defRPr/>
            </a:lvl8pPr>
            <a:lvl9pPr marL="4114800" lvl="8" indent="-228600" algn="l">
              <a:spcBef>
                <a:spcPts val="0"/>
              </a:spcBef>
              <a:spcAft>
                <a:spcPts val="0"/>
              </a:spcAft>
              <a:buSzPts val="800"/>
              <a:buNone/>
              <a:defRPr/>
            </a:lvl9pPr>
          </a:lstStyle>
          <a:p>
            <a:endParaRPr/>
          </a:p>
        </p:txBody>
      </p:sp>
      <p:sp>
        <p:nvSpPr>
          <p:cNvPr id="204" name="Google Shape;204;p34"/>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5" name="Google Shape;205;p34"/>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6" name="Google Shape;206;p34"/>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chemeClr val="lt1"/>
        </a:solidFill>
        <a:effectLst/>
      </p:bgPr>
    </p:bg>
    <p:spTree>
      <p:nvGrpSpPr>
        <p:cNvPr id="1" name="Shape 207"/>
        <p:cNvGrpSpPr/>
        <p:nvPr/>
      </p:nvGrpSpPr>
      <p:grpSpPr>
        <a:xfrm>
          <a:off x="0" y="0"/>
          <a:ext cx="0" cy="0"/>
          <a:chOff x="0" y="0"/>
          <a:chExt cx="0" cy="0"/>
        </a:xfrm>
      </p:grpSpPr>
      <p:sp>
        <p:nvSpPr>
          <p:cNvPr id="208" name="Google Shape;208;p35"/>
          <p:cNvSpPr/>
          <p:nvPr/>
        </p:nvSpPr>
        <p:spPr>
          <a:xfrm>
            <a:off x="0" y="761940"/>
            <a:ext cx="12213241" cy="5343582"/>
          </a:xfrm>
          <a:custGeom>
            <a:avLst/>
            <a:gdLst/>
            <a:ahLst/>
            <a:cxnLst/>
            <a:rect l="l" t="t" r="r" b="b"/>
            <a:pathLst>
              <a:path w="20104100" h="8796020" extrusionOk="0">
                <a:moveTo>
                  <a:pt x="20104099" y="0"/>
                </a:moveTo>
                <a:lnTo>
                  <a:pt x="0" y="0"/>
                </a:lnTo>
                <a:lnTo>
                  <a:pt x="0" y="8795554"/>
                </a:lnTo>
                <a:lnTo>
                  <a:pt x="20104099" y="8795554"/>
                </a:lnTo>
                <a:lnTo>
                  <a:pt x="20104099" y="0"/>
                </a:lnTo>
                <a:close/>
              </a:path>
            </a:pathLst>
          </a:custGeom>
          <a:solidFill>
            <a:srgbClr val="345EAB"/>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209" name="Google Shape;209;p35"/>
          <p:cNvSpPr txBox="1">
            <a:spLocks noGrp="1"/>
          </p:cNvSpPr>
          <p:nvPr>
            <p:ph type="title"/>
          </p:nvPr>
        </p:nvSpPr>
        <p:spPr>
          <a:xfrm>
            <a:off x="627298" y="484389"/>
            <a:ext cx="9425100" cy="7011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0" name="Google Shape;210;p35"/>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1" name="Google Shape;211;p35"/>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2" name="Google Shape;212;p35"/>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213"/>
        <p:cNvGrpSpPr/>
        <p:nvPr/>
      </p:nvGrpSpPr>
      <p:grpSpPr>
        <a:xfrm>
          <a:off x="0" y="0"/>
          <a:ext cx="0" cy="0"/>
          <a:chOff x="0" y="0"/>
          <a:chExt cx="0" cy="0"/>
        </a:xfrm>
      </p:grpSpPr>
      <p:sp>
        <p:nvSpPr>
          <p:cNvPr id="214" name="Google Shape;214;p36"/>
          <p:cNvSpPr txBox="1">
            <a:spLocks noGrp="1"/>
          </p:cNvSpPr>
          <p:nvPr>
            <p:ph type="title"/>
          </p:nvPr>
        </p:nvSpPr>
        <p:spPr>
          <a:xfrm>
            <a:off x="627298" y="484389"/>
            <a:ext cx="9425100" cy="7011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5" name="Google Shape;215;p36"/>
          <p:cNvSpPr txBox="1">
            <a:spLocks noGrp="1"/>
          </p:cNvSpPr>
          <p:nvPr>
            <p:ph type="body" idx="1"/>
          </p:nvPr>
        </p:nvSpPr>
        <p:spPr>
          <a:xfrm>
            <a:off x="609600" y="1577340"/>
            <a:ext cx="5303400" cy="22860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800"/>
              <a:buNone/>
              <a:defRPr b="0" i="0">
                <a:latin typeface="Roboto"/>
                <a:ea typeface="Roboto"/>
                <a:cs typeface="Roboto"/>
                <a:sym typeface="Roboto"/>
              </a:defRPr>
            </a:lvl1pPr>
            <a:lvl2pPr marL="914400" lvl="1" indent="-228600" algn="l">
              <a:spcBef>
                <a:spcPts val="0"/>
              </a:spcBef>
              <a:spcAft>
                <a:spcPts val="0"/>
              </a:spcAft>
              <a:buSzPts val="800"/>
              <a:buNone/>
              <a:defRPr/>
            </a:lvl2pPr>
            <a:lvl3pPr marL="1371600" lvl="2" indent="-228600" algn="l">
              <a:spcBef>
                <a:spcPts val="0"/>
              </a:spcBef>
              <a:spcAft>
                <a:spcPts val="0"/>
              </a:spcAft>
              <a:buSzPts val="800"/>
              <a:buNone/>
              <a:defRPr/>
            </a:lvl3pPr>
            <a:lvl4pPr marL="1828800" lvl="3" indent="-228600" algn="l">
              <a:spcBef>
                <a:spcPts val="0"/>
              </a:spcBef>
              <a:spcAft>
                <a:spcPts val="0"/>
              </a:spcAft>
              <a:buSzPts val="800"/>
              <a:buNone/>
              <a:defRPr/>
            </a:lvl4pPr>
            <a:lvl5pPr marL="2286000" lvl="4" indent="-228600" algn="l">
              <a:spcBef>
                <a:spcPts val="0"/>
              </a:spcBef>
              <a:spcAft>
                <a:spcPts val="0"/>
              </a:spcAft>
              <a:buSzPts val="800"/>
              <a:buNone/>
              <a:defRPr/>
            </a:lvl5pPr>
            <a:lvl6pPr marL="2743200" lvl="5" indent="-228600" algn="l">
              <a:spcBef>
                <a:spcPts val="0"/>
              </a:spcBef>
              <a:spcAft>
                <a:spcPts val="0"/>
              </a:spcAft>
              <a:buSzPts val="800"/>
              <a:buNone/>
              <a:defRPr/>
            </a:lvl6pPr>
            <a:lvl7pPr marL="3200400" lvl="6" indent="-228600" algn="l">
              <a:spcBef>
                <a:spcPts val="0"/>
              </a:spcBef>
              <a:spcAft>
                <a:spcPts val="0"/>
              </a:spcAft>
              <a:buSzPts val="800"/>
              <a:buNone/>
              <a:defRPr/>
            </a:lvl7pPr>
            <a:lvl8pPr marL="3657600" lvl="7" indent="-228600" algn="l">
              <a:spcBef>
                <a:spcPts val="0"/>
              </a:spcBef>
              <a:spcAft>
                <a:spcPts val="0"/>
              </a:spcAft>
              <a:buSzPts val="800"/>
              <a:buNone/>
              <a:defRPr/>
            </a:lvl8pPr>
            <a:lvl9pPr marL="4114800" lvl="8" indent="-228600" algn="l">
              <a:spcBef>
                <a:spcPts val="0"/>
              </a:spcBef>
              <a:spcAft>
                <a:spcPts val="0"/>
              </a:spcAft>
              <a:buSzPts val="800"/>
              <a:buNone/>
              <a:defRPr/>
            </a:lvl9pPr>
          </a:lstStyle>
          <a:p>
            <a:endParaRPr/>
          </a:p>
        </p:txBody>
      </p:sp>
      <p:sp>
        <p:nvSpPr>
          <p:cNvPr id="216" name="Google Shape;216;p36"/>
          <p:cNvSpPr txBox="1">
            <a:spLocks noGrp="1"/>
          </p:cNvSpPr>
          <p:nvPr>
            <p:ph type="body" idx="2"/>
          </p:nvPr>
        </p:nvSpPr>
        <p:spPr>
          <a:xfrm>
            <a:off x="7237470" y="2014064"/>
            <a:ext cx="4255200" cy="425580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800"/>
              <a:buNone/>
              <a:defRPr sz="2400" b="1" i="0">
                <a:solidFill>
                  <a:srgbClr val="59BCC7"/>
                </a:solidFill>
                <a:latin typeface="Bebas Neue"/>
                <a:ea typeface="Bebas Neue"/>
                <a:cs typeface="Bebas Neue"/>
                <a:sym typeface="Bebas Neue"/>
              </a:defRPr>
            </a:lvl1pPr>
            <a:lvl2pPr marL="914400" lvl="1" indent="-228600" algn="l">
              <a:spcBef>
                <a:spcPts val="0"/>
              </a:spcBef>
              <a:spcAft>
                <a:spcPts val="0"/>
              </a:spcAft>
              <a:buSzPts val="800"/>
              <a:buNone/>
              <a:defRPr/>
            </a:lvl2pPr>
            <a:lvl3pPr marL="1371600" lvl="2" indent="-228600" algn="l">
              <a:spcBef>
                <a:spcPts val="0"/>
              </a:spcBef>
              <a:spcAft>
                <a:spcPts val="0"/>
              </a:spcAft>
              <a:buSzPts val="800"/>
              <a:buNone/>
              <a:defRPr/>
            </a:lvl3pPr>
            <a:lvl4pPr marL="1828800" lvl="3" indent="-228600" algn="l">
              <a:spcBef>
                <a:spcPts val="0"/>
              </a:spcBef>
              <a:spcAft>
                <a:spcPts val="0"/>
              </a:spcAft>
              <a:buSzPts val="800"/>
              <a:buNone/>
              <a:defRPr/>
            </a:lvl4pPr>
            <a:lvl5pPr marL="2286000" lvl="4" indent="-228600" algn="l">
              <a:spcBef>
                <a:spcPts val="0"/>
              </a:spcBef>
              <a:spcAft>
                <a:spcPts val="0"/>
              </a:spcAft>
              <a:buSzPts val="800"/>
              <a:buNone/>
              <a:defRPr/>
            </a:lvl5pPr>
            <a:lvl6pPr marL="2743200" lvl="5" indent="-228600" algn="l">
              <a:spcBef>
                <a:spcPts val="0"/>
              </a:spcBef>
              <a:spcAft>
                <a:spcPts val="0"/>
              </a:spcAft>
              <a:buSzPts val="800"/>
              <a:buNone/>
              <a:defRPr/>
            </a:lvl6pPr>
            <a:lvl7pPr marL="3200400" lvl="6" indent="-228600" algn="l">
              <a:spcBef>
                <a:spcPts val="0"/>
              </a:spcBef>
              <a:spcAft>
                <a:spcPts val="0"/>
              </a:spcAft>
              <a:buSzPts val="800"/>
              <a:buNone/>
              <a:defRPr/>
            </a:lvl7pPr>
            <a:lvl8pPr marL="3657600" lvl="7" indent="-228600" algn="l">
              <a:spcBef>
                <a:spcPts val="0"/>
              </a:spcBef>
              <a:spcAft>
                <a:spcPts val="0"/>
              </a:spcAft>
              <a:buSzPts val="800"/>
              <a:buNone/>
              <a:defRPr/>
            </a:lvl8pPr>
            <a:lvl9pPr marL="4114800" lvl="8" indent="-228600" algn="l">
              <a:spcBef>
                <a:spcPts val="0"/>
              </a:spcBef>
              <a:spcAft>
                <a:spcPts val="0"/>
              </a:spcAft>
              <a:buSzPts val="800"/>
              <a:buNone/>
              <a:defRPr/>
            </a:lvl9pPr>
          </a:lstStyle>
          <a:p>
            <a:endParaRPr/>
          </a:p>
        </p:txBody>
      </p:sp>
      <p:sp>
        <p:nvSpPr>
          <p:cNvPr id="217" name="Google Shape;217;p36"/>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8" name="Google Shape;218;p36"/>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9" name="Google Shape;219;p36"/>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20"/>
        <p:cNvGrpSpPr/>
        <p:nvPr/>
      </p:nvGrpSpPr>
      <p:grpSpPr>
        <a:xfrm>
          <a:off x="0" y="0"/>
          <a:ext cx="0" cy="0"/>
          <a:chOff x="0" y="0"/>
          <a:chExt cx="0" cy="0"/>
        </a:xfrm>
      </p:grpSpPr>
      <p:sp>
        <p:nvSpPr>
          <p:cNvPr id="221" name="Google Shape;221;p37"/>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22" name="Google Shape;222;p37"/>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23" name="Google Shape;223;p37"/>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24"/>
        <p:cNvGrpSpPr/>
        <p:nvPr/>
      </p:nvGrpSpPr>
      <p:grpSpPr>
        <a:xfrm>
          <a:off x="0" y="0"/>
          <a:ext cx="0" cy="0"/>
          <a:chOff x="0" y="0"/>
          <a:chExt cx="0" cy="0"/>
        </a:xfrm>
      </p:grpSpPr>
      <p:sp>
        <p:nvSpPr>
          <p:cNvPr id="225" name="Google Shape;225;p38"/>
          <p:cNvSpPr txBox="1">
            <a:spLocks noGrp="1"/>
          </p:cNvSpPr>
          <p:nvPr>
            <p:ph type="ctrTitle"/>
          </p:nvPr>
        </p:nvSpPr>
        <p:spPr>
          <a:xfrm>
            <a:off x="914400" y="2125980"/>
            <a:ext cx="10363200" cy="14403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26" name="Google Shape;226;p38"/>
          <p:cNvSpPr txBox="1">
            <a:spLocks noGrp="1"/>
          </p:cNvSpPr>
          <p:nvPr>
            <p:ph type="subTitle" idx="1"/>
          </p:nvPr>
        </p:nvSpPr>
        <p:spPr>
          <a:xfrm>
            <a:off x="1828800" y="3840480"/>
            <a:ext cx="8534400" cy="2286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1500" b="0" i="0">
                <a:solidFill>
                  <a:srgbClr val="464646"/>
                </a:solidFill>
                <a:latin typeface="Roboto"/>
                <a:ea typeface="Roboto"/>
                <a:cs typeface="Roboto"/>
                <a:sym typeface="Roboto"/>
              </a:defRPr>
            </a:lvl1pPr>
            <a:lvl2pPr lvl="1" algn="l">
              <a:spcBef>
                <a:spcPts val="0"/>
              </a:spcBef>
              <a:spcAft>
                <a:spcPts val="0"/>
              </a:spcAft>
              <a:buSzPts val="800"/>
              <a:buNone/>
              <a:defRPr/>
            </a:lvl2pPr>
            <a:lvl3pPr lvl="2" algn="l">
              <a:spcBef>
                <a:spcPts val="0"/>
              </a:spcBef>
              <a:spcAft>
                <a:spcPts val="0"/>
              </a:spcAft>
              <a:buSzPts val="800"/>
              <a:buNone/>
              <a:defRPr/>
            </a:lvl3pPr>
            <a:lvl4pPr lvl="3" algn="l">
              <a:spcBef>
                <a:spcPts val="0"/>
              </a:spcBef>
              <a:spcAft>
                <a:spcPts val="0"/>
              </a:spcAft>
              <a:buSzPts val="800"/>
              <a:buNone/>
              <a:defRPr/>
            </a:lvl4pPr>
            <a:lvl5pPr lvl="4" algn="l">
              <a:spcBef>
                <a:spcPts val="0"/>
              </a:spcBef>
              <a:spcAft>
                <a:spcPts val="0"/>
              </a:spcAft>
              <a:buSzPts val="800"/>
              <a:buNone/>
              <a:defRPr/>
            </a:lvl5pPr>
            <a:lvl6pPr lvl="5" algn="l">
              <a:spcBef>
                <a:spcPts val="0"/>
              </a:spcBef>
              <a:spcAft>
                <a:spcPts val="0"/>
              </a:spcAft>
              <a:buSzPts val="800"/>
              <a:buNone/>
              <a:defRPr/>
            </a:lvl6pPr>
            <a:lvl7pPr lvl="6" algn="l">
              <a:spcBef>
                <a:spcPts val="0"/>
              </a:spcBef>
              <a:spcAft>
                <a:spcPts val="0"/>
              </a:spcAft>
              <a:buSzPts val="800"/>
              <a:buNone/>
              <a:defRPr/>
            </a:lvl7pPr>
            <a:lvl8pPr lvl="7" algn="l">
              <a:spcBef>
                <a:spcPts val="0"/>
              </a:spcBef>
              <a:spcAft>
                <a:spcPts val="0"/>
              </a:spcAft>
              <a:buSzPts val="800"/>
              <a:buNone/>
              <a:defRPr/>
            </a:lvl8pPr>
            <a:lvl9pPr lvl="8" algn="l">
              <a:spcBef>
                <a:spcPts val="0"/>
              </a:spcBef>
              <a:spcAft>
                <a:spcPts val="0"/>
              </a:spcAft>
              <a:buSzPts val="800"/>
              <a:buNone/>
              <a:defRPr/>
            </a:lvl9pPr>
          </a:lstStyle>
          <a:p>
            <a:endParaRPr/>
          </a:p>
        </p:txBody>
      </p:sp>
      <p:sp>
        <p:nvSpPr>
          <p:cNvPr id="227" name="Google Shape;227;p38"/>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28" name="Google Shape;228;p38"/>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29" name="Google Shape;229;p38"/>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0"/>
        <p:cNvGrpSpPr/>
        <p:nvPr/>
      </p:nvGrpSpPr>
      <p:grpSpPr>
        <a:xfrm>
          <a:off x="0" y="0"/>
          <a:ext cx="0" cy="0"/>
          <a:chOff x="0" y="0"/>
          <a:chExt cx="0" cy="0"/>
        </a:xfrm>
      </p:grpSpPr>
      <p:sp>
        <p:nvSpPr>
          <p:cNvPr id="231" name="Google Shape;231;p39"/>
          <p:cNvSpPr txBox="1">
            <a:spLocks noGrp="1"/>
          </p:cNvSpPr>
          <p:nvPr>
            <p:ph type="title"/>
          </p:nvPr>
        </p:nvSpPr>
        <p:spPr>
          <a:xfrm>
            <a:off x="415600" y="593367"/>
            <a:ext cx="11360700" cy="763500"/>
          </a:xfrm>
          <a:prstGeom prst="rect">
            <a:avLst/>
          </a:prstGeom>
        </p:spPr>
        <p:txBody>
          <a:bodyPr spcFirstLastPara="1" wrap="square" lIns="0" tIns="0" rIns="0" bIns="0" anchor="t" anchorCtr="0">
            <a:spAutoFit/>
          </a:bodyPr>
          <a:lstStyle>
            <a:lvl1pPr lvl="0">
              <a:spcBef>
                <a:spcPts val="0"/>
              </a:spcBef>
              <a:spcAft>
                <a:spcPts val="0"/>
              </a:spcAft>
              <a:buSzPts val="800"/>
              <a:buNon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32" name="Google Shape;232;p39"/>
          <p:cNvSpPr txBox="1">
            <a:spLocks noGrp="1"/>
          </p:cNvSpPr>
          <p:nvPr>
            <p:ph type="body" idx="1"/>
          </p:nvPr>
        </p:nvSpPr>
        <p:spPr>
          <a:xfrm>
            <a:off x="415600" y="1536633"/>
            <a:ext cx="11360700" cy="4555200"/>
          </a:xfrm>
          <a:prstGeom prst="rect">
            <a:avLst/>
          </a:prstGeom>
        </p:spPr>
        <p:txBody>
          <a:bodyPr spcFirstLastPara="1" wrap="square" lIns="0" tIns="0" rIns="0" bIns="0" anchor="t" anchorCtr="0">
            <a:spAutoFit/>
          </a:bodyPr>
          <a:lstStyle>
            <a:lvl1pPr marL="457200" lvl="0" indent="-228600">
              <a:spcBef>
                <a:spcPts val="0"/>
              </a:spcBef>
              <a:spcAft>
                <a:spcPts val="0"/>
              </a:spcAft>
              <a:buSzPts val="800"/>
              <a:buNone/>
              <a:defRPr/>
            </a:lvl1pPr>
            <a:lvl2pPr marL="914400" lvl="1" indent="-228600">
              <a:spcBef>
                <a:spcPts val="0"/>
              </a:spcBef>
              <a:spcAft>
                <a:spcPts val="0"/>
              </a:spcAft>
              <a:buSzPts val="800"/>
              <a:buNone/>
              <a:defRPr/>
            </a:lvl2pPr>
            <a:lvl3pPr marL="1371600" lvl="2" indent="-228600">
              <a:spcBef>
                <a:spcPts val="0"/>
              </a:spcBef>
              <a:spcAft>
                <a:spcPts val="0"/>
              </a:spcAft>
              <a:buSzPts val="800"/>
              <a:buNone/>
              <a:defRPr/>
            </a:lvl3pPr>
            <a:lvl4pPr marL="1828800" lvl="3" indent="-228600">
              <a:spcBef>
                <a:spcPts val="0"/>
              </a:spcBef>
              <a:spcAft>
                <a:spcPts val="0"/>
              </a:spcAft>
              <a:buSzPts val="800"/>
              <a:buNone/>
              <a:defRPr/>
            </a:lvl4pPr>
            <a:lvl5pPr marL="2286000" lvl="4" indent="-228600">
              <a:spcBef>
                <a:spcPts val="0"/>
              </a:spcBef>
              <a:spcAft>
                <a:spcPts val="0"/>
              </a:spcAft>
              <a:buSzPts val="800"/>
              <a:buNone/>
              <a:defRPr/>
            </a:lvl5pPr>
            <a:lvl6pPr marL="2743200" lvl="5" indent="-228600">
              <a:spcBef>
                <a:spcPts val="0"/>
              </a:spcBef>
              <a:spcAft>
                <a:spcPts val="0"/>
              </a:spcAft>
              <a:buSzPts val="800"/>
              <a:buNone/>
              <a:defRPr/>
            </a:lvl6pPr>
            <a:lvl7pPr marL="3200400" lvl="6" indent="-228600">
              <a:spcBef>
                <a:spcPts val="0"/>
              </a:spcBef>
              <a:spcAft>
                <a:spcPts val="0"/>
              </a:spcAft>
              <a:buSzPts val="800"/>
              <a:buNone/>
              <a:defRPr/>
            </a:lvl7pPr>
            <a:lvl8pPr marL="3657600" lvl="7" indent="-228600">
              <a:spcBef>
                <a:spcPts val="0"/>
              </a:spcBef>
              <a:spcAft>
                <a:spcPts val="0"/>
              </a:spcAft>
              <a:buSzPts val="800"/>
              <a:buNone/>
              <a:defRPr/>
            </a:lvl8pPr>
            <a:lvl9pPr marL="4114800" lvl="8" indent="-228600">
              <a:spcBef>
                <a:spcPts val="0"/>
              </a:spcBef>
              <a:spcAft>
                <a:spcPts val="0"/>
              </a:spcAft>
              <a:buSzPts val="800"/>
              <a:buNone/>
              <a:defRPr/>
            </a:lvl9pPr>
          </a:lstStyle>
          <a:p>
            <a:endParaRPr/>
          </a:p>
        </p:txBody>
      </p:sp>
      <p:sp>
        <p:nvSpPr>
          <p:cNvPr id="233" name="Google Shape;233;p39"/>
          <p:cNvSpPr txBox="1">
            <a:spLocks noGrp="1"/>
          </p:cNvSpPr>
          <p:nvPr>
            <p:ph type="sldNum" idx="12"/>
          </p:nvPr>
        </p:nvSpPr>
        <p:spPr>
          <a:xfrm>
            <a:off x="11296610" y="6217622"/>
            <a:ext cx="731700" cy="169200"/>
          </a:xfrm>
          <a:prstGeom prst="rect">
            <a:avLst/>
          </a:prstGeom>
        </p:spPr>
        <p:txBody>
          <a:bodyPr spcFirstLastPara="1" wrap="square" lIns="0" tIns="0" rIns="0" bIns="0" anchor="t"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34"/>
        <p:cNvGrpSpPr/>
        <p:nvPr/>
      </p:nvGrpSpPr>
      <p:grpSpPr>
        <a:xfrm>
          <a:off x="0" y="0"/>
          <a:ext cx="0" cy="0"/>
          <a:chOff x="0" y="0"/>
          <a:chExt cx="0" cy="0"/>
        </a:xfrm>
      </p:grpSpPr>
      <p:sp>
        <p:nvSpPr>
          <p:cNvPr id="235" name="Google Shape;235;p40"/>
          <p:cNvSpPr txBox="1"/>
          <p:nvPr/>
        </p:nvSpPr>
        <p:spPr>
          <a:xfrm>
            <a:off x="-9714" y="-9714"/>
            <a:ext cx="12239700" cy="894300"/>
          </a:xfrm>
          <a:prstGeom prst="rect">
            <a:avLst/>
          </a:prstGeom>
          <a:solidFill>
            <a:srgbClr val="4DACBF"/>
          </a:solidFill>
          <a:ln>
            <a:noFill/>
          </a:ln>
        </p:spPr>
        <p:txBody>
          <a:bodyPr spcFirstLastPara="1" wrap="square" lIns="121900" tIns="121900" rIns="121900" bIns="121900" anchor="t" anchorCtr="0">
            <a:noAutofit/>
          </a:bodyPr>
          <a:lstStyle/>
          <a:p>
            <a:pPr marL="0" lvl="0" indent="0" algn="ctr" rtl="0">
              <a:spcBef>
                <a:spcPts val="0"/>
              </a:spcBef>
              <a:spcAft>
                <a:spcPts val="0"/>
              </a:spcAft>
              <a:buNone/>
            </a:pPr>
            <a:endParaRPr sz="3700">
              <a:solidFill>
                <a:srgbClr val="FFFFFF"/>
              </a:solidFill>
              <a:latin typeface="Poppins"/>
              <a:ea typeface="Poppins"/>
              <a:cs typeface="Poppins"/>
              <a:sym typeface="Poppins"/>
            </a:endParaRPr>
          </a:p>
        </p:txBody>
      </p:sp>
      <p:pic>
        <p:nvPicPr>
          <p:cNvPr id="236" name="Google Shape;236;p40"/>
          <p:cNvPicPr preferRelativeResize="0"/>
          <p:nvPr/>
        </p:nvPicPr>
        <p:blipFill>
          <a:blip r:embed="rId2">
            <a:alphaModFix/>
          </a:blip>
          <a:stretch>
            <a:fillRect/>
          </a:stretch>
        </p:blipFill>
        <p:spPr>
          <a:xfrm>
            <a:off x="10537900" y="6482133"/>
            <a:ext cx="1511699" cy="338700"/>
          </a:xfrm>
          <a:prstGeom prst="rect">
            <a:avLst/>
          </a:prstGeom>
          <a:noFill/>
          <a:ln>
            <a:noFill/>
          </a:ln>
        </p:spPr>
      </p:pic>
      <p:sp>
        <p:nvSpPr>
          <p:cNvPr id="237" name="Google Shape;237;p40"/>
          <p:cNvSpPr txBox="1">
            <a:spLocks noGrp="1"/>
          </p:cNvSpPr>
          <p:nvPr>
            <p:ph type="title"/>
          </p:nvPr>
        </p:nvSpPr>
        <p:spPr>
          <a:xfrm>
            <a:off x="2363800" y="39433"/>
            <a:ext cx="7464300" cy="584100"/>
          </a:xfrm>
          <a:prstGeom prst="rect">
            <a:avLst/>
          </a:prstGeom>
        </p:spPr>
        <p:txBody>
          <a:bodyPr spcFirstLastPara="1" wrap="square" lIns="0" tIns="0" rIns="0" bIns="0" anchor="t" anchorCtr="0">
            <a:spAutoFit/>
          </a:bodyPr>
          <a:lstStyle>
            <a:lvl1pPr lvl="0" algn="ctr">
              <a:spcBef>
                <a:spcPts val="0"/>
              </a:spcBef>
              <a:spcAft>
                <a:spcPts val="0"/>
              </a:spcAft>
              <a:buClr>
                <a:srgbClr val="FFFFFF"/>
              </a:buClr>
              <a:buSzPts val="800"/>
              <a:buNone/>
              <a:defRPr b="0">
                <a:solidFill>
                  <a:srgbClr val="FFFFFF"/>
                </a:solidFill>
              </a:defRPr>
            </a:lvl1pPr>
            <a:lvl2pPr lvl="1" algn="ctr">
              <a:spcBef>
                <a:spcPts val="0"/>
              </a:spcBef>
              <a:spcAft>
                <a:spcPts val="0"/>
              </a:spcAft>
              <a:buSzPts val="800"/>
              <a:buNone/>
              <a:defRPr/>
            </a:lvl2pPr>
            <a:lvl3pPr lvl="2" algn="ctr">
              <a:spcBef>
                <a:spcPts val="0"/>
              </a:spcBef>
              <a:spcAft>
                <a:spcPts val="0"/>
              </a:spcAft>
              <a:buSzPts val="800"/>
              <a:buNone/>
              <a:defRPr/>
            </a:lvl3pPr>
            <a:lvl4pPr lvl="3" algn="ctr">
              <a:spcBef>
                <a:spcPts val="0"/>
              </a:spcBef>
              <a:spcAft>
                <a:spcPts val="0"/>
              </a:spcAft>
              <a:buSzPts val="800"/>
              <a:buNone/>
              <a:defRPr/>
            </a:lvl4pPr>
            <a:lvl5pPr lvl="4" algn="ctr">
              <a:spcBef>
                <a:spcPts val="0"/>
              </a:spcBef>
              <a:spcAft>
                <a:spcPts val="0"/>
              </a:spcAft>
              <a:buSzPts val="800"/>
              <a:buNone/>
              <a:defRPr/>
            </a:lvl5pPr>
            <a:lvl6pPr lvl="5" algn="ctr">
              <a:spcBef>
                <a:spcPts val="0"/>
              </a:spcBef>
              <a:spcAft>
                <a:spcPts val="0"/>
              </a:spcAft>
              <a:buSzPts val="800"/>
              <a:buNone/>
              <a:defRPr/>
            </a:lvl6pPr>
            <a:lvl7pPr lvl="6" algn="ctr">
              <a:spcBef>
                <a:spcPts val="0"/>
              </a:spcBef>
              <a:spcAft>
                <a:spcPts val="0"/>
              </a:spcAft>
              <a:buSzPts val="800"/>
              <a:buNone/>
              <a:defRPr/>
            </a:lvl7pPr>
            <a:lvl8pPr lvl="7" algn="ctr">
              <a:spcBef>
                <a:spcPts val="0"/>
              </a:spcBef>
              <a:spcAft>
                <a:spcPts val="0"/>
              </a:spcAft>
              <a:buSzPts val="800"/>
              <a:buNone/>
              <a:defRPr/>
            </a:lvl8pPr>
            <a:lvl9pPr lvl="8" algn="ctr">
              <a:spcBef>
                <a:spcPts val="0"/>
              </a:spcBef>
              <a:spcAft>
                <a:spcPts val="0"/>
              </a:spcAft>
              <a:buSzPts val="800"/>
              <a:buNone/>
              <a:defRPr/>
            </a:lvl9pPr>
          </a:lstStyle>
          <a:p>
            <a:endParaRPr/>
          </a:p>
        </p:txBody>
      </p:sp>
      <p:sp>
        <p:nvSpPr>
          <p:cNvPr id="238" name="Google Shape;238;p40"/>
          <p:cNvSpPr txBox="1">
            <a:spLocks noGrp="1"/>
          </p:cNvSpPr>
          <p:nvPr>
            <p:ph type="body" idx="1"/>
          </p:nvPr>
        </p:nvSpPr>
        <p:spPr>
          <a:xfrm>
            <a:off x="505133" y="1170433"/>
            <a:ext cx="11374800" cy="5148300"/>
          </a:xfrm>
          <a:prstGeom prst="rect">
            <a:avLst/>
          </a:prstGeom>
        </p:spPr>
        <p:txBody>
          <a:bodyPr spcFirstLastPara="1" wrap="square" lIns="0" tIns="0" rIns="0" bIns="0" anchor="t" anchorCtr="0">
            <a:spAutoFit/>
          </a:bodyPr>
          <a:lstStyle>
            <a:lvl1pPr marL="457200" lvl="0" indent="-228600">
              <a:spcBef>
                <a:spcPts val="0"/>
              </a:spcBef>
              <a:spcAft>
                <a:spcPts val="0"/>
              </a:spcAft>
              <a:buSzPts val="800"/>
              <a:buNone/>
              <a:defRPr/>
            </a:lvl1pPr>
            <a:lvl2pPr marL="914400" lvl="1" indent="-228600">
              <a:spcBef>
                <a:spcPts val="0"/>
              </a:spcBef>
              <a:spcAft>
                <a:spcPts val="0"/>
              </a:spcAft>
              <a:buSzPts val="800"/>
              <a:buNone/>
              <a:defRPr/>
            </a:lvl2pPr>
            <a:lvl3pPr marL="1371600" lvl="2" indent="-228600">
              <a:spcBef>
                <a:spcPts val="0"/>
              </a:spcBef>
              <a:spcAft>
                <a:spcPts val="0"/>
              </a:spcAft>
              <a:buSzPts val="800"/>
              <a:buNone/>
              <a:defRPr/>
            </a:lvl3pPr>
            <a:lvl4pPr marL="1828800" lvl="3" indent="-228600">
              <a:spcBef>
                <a:spcPts val="0"/>
              </a:spcBef>
              <a:spcAft>
                <a:spcPts val="0"/>
              </a:spcAft>
              <a:buSzPts val="800"/>
              <a:buNone/>
              <a:defRPr/>
            </a:lvl4pPr>
            <a:lvl5pPr marL="2286000" lvl="4" indent="-228600">
              <a:spcBef>
                <a:spcPts val="0"/>
              </a:spcBef>
              <a:spcAft>
                <a:spcPts val="0"/>
              </a:spcAft>
              <a:buSzPts val="800"/>
              <a:buNone/>
              <a:defRPr/>
            </a:lvl5pPr>
            <a:lvl6pPr marL="2743200" lvl="5" indent="-228600">
              <a:spcBef>
                <a:spcPts val="0"/>
              </a:spcBef>
              <a:spcAft>
                <a:spcPts val="0"/>
              </a:spcAft>
              <a:buSzPts val="800"/>
              <a:buNone/>
              <a:defRPr/>
            </a:lvl6pPr>
            <a:lvl7pPr marL="3200400" lvl="6" indent="-228600">
              <a:spcBef>
                <a:spcPts val="0"/>
              </a:spcBef>
              <a:spcAft>
                <a:spcPts val="0"/>
              </a:spcAft>
              <a:buSzPts val="800"/>
              <a:buNone/>
              <a:defRPr/>
            </a:lvl7pPr>
            <a:lvl8pPr marL="3657600" lvl="7" indent="-228600">
              <a:spcBef>
                <a:spcPts val="0"/>
              </a:spcBef>
              <a:spcAft>
                <a:spcPts val="0"/>
              </a:spcAft>
              <a:buSzPts val="800"/>
              <a:buNone/>
              <a:defRPr/>
            </a:lvl8pPr>
            <a:lvl9pPr marL="4114800" lvl="8" indent="-228600">
              <a:spcBef>
                <a:spcPts val="0"/>
              </a:spcBef>
              <a:spcAft>
                <a:spcPts val="0"/>
              </a:spcAft>
              <a:buSzPts val="800"/>
              <a:buNone/>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239"/>
        <p:cNvGrpSpPr/>
        <p:nvPr/>
      </p:nvGrpSpPr>
      <p:grpSpPr>
        <a:xfrm>
          <a:off x="0" y="0"/>
          <a:ext cx="0" cy="0"/>
          <a:chOff x="0" y="0"/>
          <a:chExt cx="0" cy="0"/>
        </a:xfrm>
      </p:grpSpPr>
      <p:sp>
        <p:nvSpPr>
          <p:cNvPr id="240" name="Google Shape;240;p41"/>
          <p:cNvSpPr txBox="1"/>
          <p:nvPr/>
        </p:nvSpPr>
        <p:spPr>
          <a:xfrm>
            <a:off x="0" y="0"/>
            <a:ext cx="12192000" cy="963300"/>
          </a:xfrm>
          <a:prstGeom prst="rect">
            <a:avLst/>
          </a:prstGeom>
          <a:solidFill>
            <a:srgbClr val="286477"/>
          </a:solidFill>
          <a:ln>
            <a:noFill/>
          </a:ln>
        </p:spPr>
        <p:txBody>
          <a:bodyPr spcFirstLastPara="1" wrap="square" lIns="121900" tIns="121900" rIns="121900" bIns="121900" anchor="t" anchorCtr="0">
            <a:noAutofit/>
          </a:bodyPr>
          <a:lstStyle/>
          <a:p>
            <a:pPr marL="0" lvl="0" indent="0" algn="ctr" rtl="0">
              <a:spcBef>
                <a:spcPts val="0"/>
              </a:spcBef>
              <a:spcAft>
                <a:spcPts val="0"/>
              </a:spcAft>
              <a:buNone/>
            </a:pPr>
            <a:endParaRPr sz="3700">
              <a:solidFill>
                <a:srgbClr val="FFFFFF"/>
              </a:solidFill>
              <a:latin typeface="Poppins"/>
              <a:ea typeface="Poppins"/>
              <a:cs typeface="Poppins"/>
              <a:sym typeface="Poppins"/>
            </a:endParaRPr>
          </a:p>
        </p:txBody>
      </p:sp>
      <p:sp>
        <p:nvSpPr>
          <p:cNvPr id="241" name="Google Shape;241;p41"/>
          <p:cNvSpPr txBox="1">
            <a:spLocks noGrp="1"/>
          </p:cNvSpPr>
          <p:nvPr>
            <p:ph type="title"/>
          </p:nvPr>
        </p:nvSpPr>
        <p:spPr>
          <a:xfrm>
            <a:off x="2363800" y="39433"/>
            <a:ext cx="7464300" cy="584100"/>
          </a:xfrm>
          <a:prstGeom prst="rect">
            <a:avLst/>
          </a:prstGeom>
        </p:spPr>
        <p:txBody>
          <a:bodyPr spcFirstLastPara="1" wrap="square" lIns="0" tIns="0" rIns="0" bIns="0" anchor="t" anchorCtr="0">
            <a:spAutoFit/>
          </a:bodyPr>
          <a:lstStyle>
            <a:lvl1pPr lvl="0" algn="ctr">
              <a:spcBef>
                <a:spcPts val="0"/>
              </a:spcBef>
              <a:spcAft>
                <a:spcPts val="0"/>
              </a:spcAft>
              <a:buClr>
                <a:srgbClr val="FFFFFF"/>
              </a:buClr>
              <a:buSzPts val="800"/>
              <a:buNone/>
              <a:defRPr b="0">
                <a:solidFill>
                  <a:srgbClr val="FFFFFF"/>
                </a:solidFill>
              </a:defRPr>
            </a:lvl1pPr>
            <a:lvl2pPr lvl="1" algn="ctr">
              <a:spcBef>
                <a:spcPts val="0"/>
              </a:spcBef>
              <a:spcAft>
                <a:spcPts val="0"/>
              </a:spcAft>
              <a:buSzPts val="800"/>
              <a:buNone/>
              <a:defRPr/>
            </a:lvl2pPr>
            <a:lvl3pPr lvl="2" algn="ctr">
              <a:spcBef>
                <a:spcPts val="0"/>
              </a:spcBef>
              <a:spcAft>
                <a:spcPts val="0"/>
              </a:spcAft>
              <a:buSzPts val="800"/>
              <a:buNone/>
              <a:defRPr/>
            </a:lvl3pPr>
            <a:lvl4pPr lvl="3" algn="ctr">
              <a:spcBef>
                <a:spcPts val="0"/>
              </a:spcBef>
              <a:spcAft>
                <a:spcPts val="0"/>
              </a:spcAft>
              <a:buSzPts val="800"/>
              <a:buNone/>
              <a:defRPr/>
            </a:lvl4pPr>
            <a:lvl5pPr lvl="4" algn="ctr">
              <a:spcBef>
                <a:spcPts val="0"/>
              </a:spcBef>
              <a:spcAft>
                <a:spcPts val="0"/>
              </a:spcAft>
              <a:buSzPts val="800"/>
              <a:buNone/>
              <a:defRPr/>
            </a:lvl5pPr>
            <a:lvl6pPr lvl="5" algn="ctr">
              <a:spcBef>
                <a:spcPts val="0"/>
              </a:spcBef>
              <a:spcAft>
                <a:spcPts val="0"/>
              </a:spcAft>
              <a:buSzPts val="800"/>
              <a:buNone/>
              <a:defRPr/>
            </a:lvl6pPr>
            <a:lvl7pPr lvl="6" algn="ctr">
              <a:spcBef>
                <a:spcPts val="0"/>
              </a:spcBef>
              <a:spcAft>
                <a:spcPts val="0"/>
              </a:spcAft>
              <a:buSzPts val="800"/>
              <a:buNone/>
              <a:defRPr/>
            </a:lvl7pPr>
            <a:lvl8pPr lvl="7" algn="ctr">
              <a:spcBef>
                <a:spcPts val="0"/>
              </a:spcBef>
              <a:spcAft>
                <a:spcPts val="0"/>
              </a:spcAft>
              <a:buSzPts val="800"/>
              <a:buNone/>
              <a:defRPr/>
            </a:lvl8pPr>
            <a:lvl9pPr lvl="8" algn="ctr">
              <a:spcBef>
                <a:spcPts val="0"/>
              </a:spcBef>
              <a:spcAft>
                <a:spcPts val="0"/>
              </a:spcAft>
              <a:buSzPts val="800"/>
              <a:buNone/>
              <a:defRPr/>
            </a:lvl9pPr>
          </a:lstStyle>
          <a:p>
            <a:endParaRPr/>
          </a:p>
        </p:txBody>
      </p:sp>
      <p:sp>
        <p:nvSpPr>
          <p:cNvPr id="242" name="Google Shape;242;p41"/>
          <p:cNvSpPr txBox="1">
            <a:spLocks noGrp="1"/>
          </p:cNvSpPr>
          <p:nvPr>
            <p:ph type="subTitle" idx="1"/>
          </p:nvPr>
        </p:nvSpPr>
        <p:spPr>
          <a:xfrm>
            <a:off x="192800" y="1017717"/>
            <a:ext cx="9743100" cy="466500"/>
          </a:xfrm>
          <a:prstGeom prst="rect">
            <a:avLst/>
          </a:prstGeom>
        </p:spPr>
        <p:txBody>
          <a:bodyPr spcFirstLastPara="1" wrap="square" lIns="0" tIns="0" rIns="0" bIns="0" anchor="t" anchorCtr="0">
            <a:spAutoFit/>
          </a:bodyPr>
          <a:lstStyle>
            <a:lvl1pPr lvl="0">
              <a:spcBef>
                <a:spcPts val="0"/>
              </a:spcBef>
              <a:spcAft>
                <a:spcPts val="0"/>
              </a:spcAft>
              <a:buClr>
                <a:srgbClr val="E6524B"/>
              </a:buClr>
              <a:buSzPts val="800"/>
              <a:buNone/>
              <a:defRPr>
                <a:solidFill>
                  <a:srgbClr val="E6524B"/>
                </a:solidFill>
              </a:defRPr>
            </a:lvl1pPr>
            <a:lvl2pPr lvl="1">
              <a:spcBef>
                <a:spcPts val="0"/>
              </a:spcBef>
              <a:spcAft>
                <a:spcPts val="0"/>
              </a:spcAft>
              <a:buClr>
                <a:srgbClr val="E6524B"/>
              </a:buClr>
              <a:buSzPts val="800"/>
              <a:buNone/>
              <a:defRPr>
                <a:solidFill>
                  <a:srgbClr val="E6524B"/>
                </a:solidFill>
              </a:defRPr>
            </a:lvl2pPr>
            <a:lvl3pPr lvl="2">
              <a:spcBef>
                <a:spcPts val="0"/>
              </a:spcBef>
              <a:spcAft>
                <a:spcPts val="0"/>
              </a:spcAft>
              <a:buClr>
                <a:srgbClr val="E6524B"/>
              </a:buClr>
              <a:buSzPts val="800"/>
              <a:buNone/>
              <a:defRPr>
                <a:solidFill>
                  <a:srgbClr val="E6524B"/>
                </a:solidFill>
              </a:defRPr>
            </a:lvl3pPr>
            <a:lvl4pPr lvl="3">
              <a:spcBef>
                <a:spcPts val="0"/>
              </a:spcBef>
              <a:spcAft>
                <a:spcPts val="0"/>
              </a:spcAft>
              <a:buClr>
                <a:srgbClr val="E6524B"/>
              </a:buClr>
              <a:buSzPts val="800"/>
              <a:buNone/>
              <a:defRPr>
                <a:solidFill>
                  <a:srgbClr val="E6524B"/>
                </a:solidFill>
              </a:defRPr>
            </a:lvl4pPr>
            <a:lvl5pPr lvl="4">
              <a:spcBef>
                <a:spcPts val="0"/>
              </a:spcBef>
              <a:spcAft>
                <a:spcPts val="0"/>
              </a:spcAft>
              <a:buClr>
                <a:srgbClr val="E6524B"/>
              </a:buClr>
              <a:buSzPts val="800"/>
              <a:buNone/>
              <a:defRPr>
                <a:solidFill>
                  <a:srgbClr val="E6524B"/>
                </a:solidFill>
              </a:defRPr>
            </a:lvl5pPr>
            <a:lvl6pPr lvl="5">
              <a:spcBef>
                <a:spcPts val="0"/>
              </a:spcBef>
              <a:spcAft>
                <a:spcPts val="0"/>
              </a:spcAft>
              <a:buClr>
                <a:srgbClr val="E6524B"/>
              </a:buClr>
              <a:buSzPts val="800"/>
              <a:buNone/>
              <a:defRPr>
                <a:solidFill>
                  <a:srgbClr val="E6524B"/>
                </a:solidFill>
              </a:defRPr>
            </a:lvl6pPr>
            <a:lvl7pPr lvl="6">
              <a:spcBef>
                <a:spcPts val="0"/>
              </a:spcBef>
              <a:spcAft>
                <a:spcPts val="0"/>
              </a:spcAft>
              <a:buClr>
                <a:srgbClr val="E6524B"/>
              </a:buClr>
              <a:buSzPts val="800"/>
              <a:buNone/>
              <a:defRPr>
                <a:solidFill>
                  <a:srgbClr val="E6524B"/>
                </a:solidFill>
              </a:defRPr>
            </a:lvl7pPr>
            <a:lvl8pPr lvl="7">
              <a:spcBef>
                <a:spcPts val="0"/>
              </a:spcBef>
              <a:spcAft>
                <a:spcPts val="0"/>
              </a:spcAft>
              <a:buClr>
                <a:srgbClr val="E6524B"/>
              </a:buClr>
              <a:buSzPts val="800"/>
              <a:buNone/>
              <a:defRPr>
                <a:solidFill>
                  <a:srgbClr val="E6524B"/>
                </a:solidFill>
              </a:defRPr>
            </a:lvl8pPr>
            <a:lvl9pPr lvl="8">
              <a:spcBef>
                <a:spcPts val="0"/>
              </a:spcBef>
              <a:spcAft>
                <a:spcPts val="0"/>
              </a:spcAft>
              <a:buClr>
                <a:srgbClr val="E6524B"/>
              </a:buClr>
              <a:buSzPts val="800"/>
              <a:buNone/>
              <a:defRPr>
                <a:solidFill>
                  <a:srgbClr val="E6524B"/>
                </a:solidFill>
              </a:defRPr>
            </a:lvl9pPr>
          </a:lstStyle>
          <a:p>
            <a:endParaRPr/>
          </a:p>
        </p:txBody>
      </p:sp>
      <p:pic>
        <p:nvPicPr>
          <p:cNvPr id="243" name="Google Shape;243;p41"/>
          <p:cNvPicPr preferRelativeResize="0"/>
          <p:nvPr/>
        </p:nvPicPr>
        <p:blipFill>
          <a:blip r:embed="rId2">
            <a:alphaModFix/>
          </a:blip>
          <a:stretch>
            <a:fillRect/>
          </a:stretch>
        </p:blipFill>
        <p:spPr>
          <a:xfrm>
            <a:off x="10516500" y="6403733"/>
            <a:ext cx="1511699" cy="338700"/>
          </a:xfrm>
          <a:prstGeom prst="rect">
            <a:avLst/>
          </a:prstGeom>
          <a:noFill/>
          <a:ln>
            <a:noFill/>
          </a:ln>
        </p:spPr>
      </p:pic>
      <p:sp>
        <p:nvSpPr>
          <p:cNvPr id="244" name="Google Shape;244;p41"/>
          <p:cNvSpPr txBox="1">
            <a:spLocks noGrp="1"/>
          </p:cNvSpPr>
          <p:nvPr>
            <p:ph type="sldNum" idx="12"/>
          </p:nvPr>
        </p:nvSpPr>
        <p:spPr>
          <a:xfrm>
            <a:off x="11409045" y="6333134"/>
            <a:ext cx="731700" cy="169200"/>
          </a:xfrm>
          <a:prstGeom prst="rect">
            <a:avLst/>
          </a:prstGeom>
        </p:spPr>
        <p:txBody>
          <a:bodyPr spcFirstLastPara="1" wrap="square" lIns="0" tIns="0" rIns="0" bIns="0" anchor="t"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6"/>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7"/>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7"/>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7"/>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7"/>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7"/>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10"/>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0"/>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5" name="Google Shape;65;p10"/>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1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2.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7"/>
        <p:cNvGrpSpPr/>
        <p:nvPr/>
      </p:nvGrpSpPr>
      <p:grpSpPr>
        <a:xfrm>
          <a:off x="0" y="0"/>
          <a:ext cx="0" cy="0"/>
          <a:chOff x="0" y="0"/>
          <a:chExt cx="0" cy="0"/>
        </a:xfrm>
      </p:grpSpPr>
      <p:sp>
        <p:nvSpPr>
          <p:cNvPr id="108" name="Google Shape;108;p1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9" name="Google Shape;109;p1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 name="Google Shape;110;p1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1" name="Google Shape;111;p1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2" name="Google Shape;112;p1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5"/>
        <p:cNvGrpSpPr/>
        <p:nvPr/>
      </p:nvGrpSpPr>
      <p:grpSpPr>
        <a:xfrm>
          <a:off x="0" y="0"/>
          <a:ext cx="0" cy="0"/>
          <a:chOff x="0" y="0"/>
          <a:chExt cx="0" cy="0"/>
        </a:xfrm>
      </p:grpSpPr>
      <p:sp>
        <p:nvSpPr>
          <p:cNvPr id="196" name="Google Shape;196;p33"/>
          <p:cNvSpPr txBox="1">
            <a:spLocks noGrp="1"/>
          </p:cNvSpPr>
          <p:nvPr>
            <p:ph type="title"/>
          </p:nvPr>
        </p:nvSpPr>
        <p:spPr>
          <a:xfrm>
            <a:off x="627298" y="484389"/>
            <a:ext cx="9425100" cy="701100"/>
          </a:xfrm>
          <a:prstGeom prst="rect">
            <a:avLst/>
          </a:prstGeom>
          <a:noFill/>
          <a:ln>
            <a:noFill/>
          </a:ln>
        </p:spPr>
        <p:txBody>
          <a:bodyPr spcFirstLastPara="1" wrap="square" lIns="0" tIns="0" rIns="0" bIns="0" anchor="t" anchorCtr="0">
            <a:spAutoFit/>
          </a:bodyPr>
          <a:lstStyle>
            <a:lvl1pPr marR="0" lvl="0" algn="l">
              <a:spcBef>
                <a:spcPts val="0"/>
              </a:spcBef>
              <a:spcAft>
                <a:spcPts val="0"/>
              </a:spcAft>
              <a:buSzPts val="800"/>
              <a:buNone/>
              <a:defRPr sz="4500" b="1" i="0" u="none" strike="noStrike" cap="none">
                <a:solidFill>
                  <a:srgbClr val="464646"/>
                </a:solidFill>
                <a:latin typeface="Bebas Neue"/>
                <a:ea typeface="Bebas Neue"/>
                <a:cs typeface="Bebas Neue"/>
                <a:sym typeface="Bebas Neue"/>
              </a:defRPr>
            </a:lvl1pPr>
            <a:lvl2pPr lvl="1">
              <a:spcBef>
                <a:spcPts val="0"/>
              </a:spcBef>
              <a:spcAft>
                <a:spcPts val="0"/>
              </a:spcAft>
              <a:buSzPts val="800"/>
              <a:buNone/>
              <a:defRPr sz="1100"/>
            </a:lvl2pPr>
            <a:lvl3pPr lvl="2">
              <a:spcBef>
                <a:spcPts val="0"/>
              </a:spcBef>
              <a:spcAft>
                <a:spcPts val="0"/>
              </a:spcAft>
              <a:buSzPts val="800"/>
              <a:buNone/>
              <a:defRPr sz="1100"/>
            </a:lvl3pPr>
            <a:lvl4pPr lvl="3">
              <a:spcBef>
                <a:spcPts val="0"/>
              </a:spcBef>
              <a:spcAft>
                <a:spcPts val="0"/>
              </a:spcAft>
              <a:buSzPts val="800"/>
              <a:buNone/>
              <a:defRPr sz="1100"/>
            </a:lvl4pPr>
            <a:lvl5pPr lvl="4">
              <a:spcBef>
                <a:spcPts val="0"/>
              </a:spcBef>
              <a:spcAft>
                <a:spcPts val="0"/>
              </a:spcAft>
              <a:buSzPts val="800"/>
              <a:buNone/>
              <a:defRPr sz="1100"/>
            </a:lvl5pPr>
            <a:lvl6pPr lvl="5">
              <a:spcBef>
                <a:spcPts val="0"/>
              </a:spcBef>
              <a:spcAft>
                <a:spcPts val="0"/>
              </a:spcAft>
              <a:buSzPts val="800"/>
              <a:buNone/>
              <a:defRPr sz="1100"/>
            </a:lvl6pPr>
            <a:lvl7pPr lvl="6">
              <a:spcBef>
                <a:spcPts val="0"/>
              </a:spcBef>
              <a:spcAft>
                <a:spcPts val="0"/>
              </a:spcAft>
              <a:buSzPts val="800"/>
              <a:buNone/>
              <a:defRPr sz="1100"/>
            </a:lvl7pPr>
            <a:lvl8pPr lvl="7">
              <a:spcBef>
                <a:spcPts val="0"/>
              </a:spcBef>
              <a:spcAft>
                <a:spcPts val="0"/>
              </a:spcAft>
              <a:buSzPts val="800"/>
              <a:buNone/>
              <a:defRPr sz="1100"/>
            </a:lvl8pPr>
            <a:lvl9pPr lvl="8">
              <a:spcBef>
                <a:spcPts val="0"/>
              </a:spcBef>
              <a:spcAft>
                <a:spcPts val="0"/>
              </a:spcAft>
              <a:buSzPts val="800"/>
              <a:buNone/>
              <a:defRPr sz="1100"/>
            </a:lvl9pPr>
          </a:lstStyle>
          <a:p>
            <a:endParaRPr/>
          </a:p>
        </p:txBody>
      </p:sp>
      <p:sp>
        <p:nvSpPr>
          <p:cNvPr id="197" name="Google Shape;197;p33"/>
          <p:cNvSpPr txBox="1">
            <a:spLocks noGrp="1"/>
          </p:cNvSpPr>
          <p:nvPr>
            <p:ph type="body" idx="1"/>
          </p:nvPr>
        </p:nvSpPr>
        <p:spPr>
          <a:xfrm>
            <a:off x="2887240" y="1511337"/>
            <a:ext cx="8287200" cy="228600"/>
          </a:xfrm>
          <a:prstGeom prst="rect">
            <a:avLst/>
          </a:prstGeom>
          <a:noFill/>
          <a:ln>
            <a:noFill/>
          </a:ln>
        </p:spPr>
        <p:txBody>
          <a:bodyPr spcFirstLastPara="1" wrap="square" lIns="0" tIns="0" rIns="0" bIns="0" anchor="t" anchorCtr="0">
            <a:spAutoFit/>
          </a:bodyPr>
          <a:lstStyle>
            <a:lvl1pPr marL="457200" marR="0" lvl="0" indent="-228600" algn="l">
              <a:spcBef>
                <a:spcPts val="0"/>
              </a:spcBef>
              <a:spcAft>
                <a:spcPts val="0"/>
              </a:spcAft>
              <a:buSzPts val="800"/>
              <a:buNone/>
              <a:defRPr sz="1500" b="0" i="0" u="none" strike="noStrike" cap="none">
                <a:solidFill>
                  <a:srgbClr val="464646"/>
                </a:solidFill>
                <a:latin typeface="Arial"/>
                <a:ea typeface="Arial"/>
                <a:cs typeface="Arial"/>
                <a:sym typeface="Arial"/>
              </a:defRPr>
            </a:lvl1pPr>
            <a:lvl2pPr marL="914400" marR="0" lvl="1" indent="-228600" algn="l">
              <a:spcBef>
                <a:spcPts val="0"/>
              </a:spcBef>
              <a:spcAft>
                <a:spcPts val="0"/>
              </a:spcAft>
              <a:buSzPts val="800"/>
              <a:buNone/>
              <a:defRPr sz="1100" b="0" i="0" u="none" strike="noStrike" cap="none">
                <a:latin typeface="Calibri"/>
                <a:ea typeface="Calibri"/>
                <a:cs typeface="Calibri"/>
                <a:sym typeface="Calibri"/>
              </a:defRPr>
            </a:lvl2pPr>
            <a:lvl3pPr marL="1371600" marR="0" lvl="2" indent="-228600" algn="l">
              <a:spcBef>
                <a:spcPts val="0"/>
              </a:spcBef>
              <a:spcAft>
                <a:spcPts val="0"/>
              </a:spcAft>
              <a:buSzPts val="800"/>
              <a:buNone/>
              <a:defRPr sz="1100" b="0" i="0" u="none" strike="noStrike" cap="none">
                <a:latin typeface="Calibri"/>
                <a:ea typeface="Calibri"/>
                <a:cs typeface="Calibri"/>
                <a:sym typeface="Calibri"/>
              </a:defRPr>
            </a:lvl3pPr>
            <a:lvl4pPr marL="1828800" marR="0" lvl="3" indent="-228600" algn="l">
              <a:spcBef>
                <a:spcPts val="0"/>
              </a:spcBef>
              <a:spcAft>
                <a:spcPts val="0"/>
              </a:spcAft>
              <a:buSzPts val="800"/>
              <a:buNone/>
              <a:defRPr sz="1100" b="0" i="0" u="none" strike="noStrike" cap="none">
                <a:latin typeface="Calibri"/>
                <a:ea typeface="Calibri"/>
                <a:cs typeface="Calibri"/>
                <a:sym typeface="Calibri"/>
              </a:defRPr>
            </a:lvl4pPr>
            <a:lvl5pPr marL="2286000" marR="0" lvl="4" indent="-228600" algn="l">
              <a:spcBef>
                <a:spcPts val="0"/>
              </a:spcBef>
              <a:spcAft>
                <a:spcPts val="0"/>
              </a:spcAft>
              <a:buSzPts val="800"/>
              <a:buNone/>
              <a:defRPr sz="1100" b="0" i="0" u="none" strike="noStrike" cap="none">
                <a:latin typeface="Calibri"/>
                <a:ea typeface="Calibri"/>
                <a:cs typeface="Calibri"/>
                <a:sym typeface="Calibri"/>
              </a:defRPr>
            </a:lvl5pPr>
            <a:lvl6pPr marL="2743200" marR="0" lvl="5" indent="-228600" algn="l">
              <a:spcBef>
                <a:spcPts val="0"/>
              </a:spcBef>
              <a:spcAft>
                <a:spcPts val="0"/>
              </a:spcAft>
              <a:buSzPts val="800"/>
              <a:buNone/>
              <a:defRPr sz="1100" b="0" i="0" u="none" strike="noStrike" cap="none">
                <a:latin typeface="Calibri"/>
                <a:ea typeface="Calibri"/>
                <a:cs typeface="Calibri"/>
                <a:sym typeface="Calibri"/>
              </a:defRPr>
            </a:lvl6pPr>
            <a:lvl7pPr marL="3200400" marR="0" lvl="6" indent="-228600" algn="l">
              <a:spcBef>
                <a:spcPts val="0"/>
              </a:spcBef>
              <a:spcAft>
                <a:spcPts val="0"/>
              </a:spcAft>
              <a:buSzPts val="800"/>
              <a:buNone/>
              <a:defRPr sz="1100" b="0" i="0" u="none" strike="noStrike" cap="none">
                <a:latin typeface="Calibri"/>
                <a:ea typeface="Calibri"/>
                <a:cs typeface="Calibri"/>
                <a:sym typeface="Calibri"/>
              </a:defRPr>
            </a:lvl7pPr>
            <a:lvl8pPr marL="3657600" marR="0" lvl="7" indent="-228600" algn="l">
              <a:spcBef>
                <a:spcPts val="0"/>
              </a:spcBef>
              <a:spcAft>
                <a:spcPts val="0"/>
              </a:spcAft>
              <a:buSzPts val="800"/>
              <a:buNone/>
              <a:defRPr sz="1100" b="0" i="0" u="none" strike="noStrike" cap="none">
                <a:latin typeface="Calibri"/>
                <a:ea typeface="Calibri"/>
                <a:cs typeface="Calibri"/>
                <a:sym typeface="Calibri"/>
              </a:defRPr>
            </a:lvl8pPr>
            <a:lvl9pPr marL="4114800" marR="0" lvl="8" indent="-228600" algn="l">
              <a:spcBef>
                <a:spcPts val="0"/>
              </a:spcBef>
              <a:spcAft>
                <a:spcPts val="0"/>
              </a:spcAft>
              <a:buSzPts val="800"/>
              <a:buNone/>
              <a:defRPr sz="1100" b="0" i="0" u="none" strike="noStrike" cap="none">
                <a:latin typeface="Calibri"/>
                <a:ea typeface="Calibri"/>
                <a:cs typeface="Calibri"/>
                <a:sym typeface="Calibri"/>
              </a:defRPr>
            </a:lvl9pPr>
          </a:lstStyle>
          <a:p>
            <a:endParaRPr/>
          </a:p>
        </p:txBody>
      </p:sp>
      <p:sp>
        <p:nvSpPr>
          <p:cNvPr id="198" name="Google Shape;198;p33"/>
          <p:cNvSpPr txBox="1">
            <a:spLocks noGrp="1"/>
          </p:cNvSpPr>
          <p:nvPr>
            <p:ph type="ftr" idx="11"/>
          </p:nvPr>
        </p:nvSpPr>
        <p:spPr>
          <a:xfrm>
            <a:off x="4145280" y="6377940"/>
            <a:ext cx="390150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sz="1100">
                <a:solidFill>
                  <a:srgbClr val="888888"/>
                </a:solidFill>
              </a:defRPr>
            </a:lvl1pPr>
            <a:lvl2pPr lvl="1">
              <a:spcBef>
                <a:spcPts val="0"/>
              </a:spcBef>
              <a:spcAft>
                <a:spcPts val="0"/>
              </a:spcAft>
              <a:buSzPts val="800"/>
              <a:buNone/>
              <a:defRPr sz="1100"/>
            </a:lvl2pPr>
            <a:lvl3pPr lvl="2">
              <a:spcBef>
                <a:spcPts val="0"/>
              </a:spcBef>
              <a:spcAft>
                <a:spcPts val="0"/>
              </a:spcAft>
              <a:buSzPts val="800"/>
              <a:buNone/>
              <a:defRPr sz="1100"/>
            </a:lvl3pPr>
            <a:lvl4pPr lvl="3">
              <a:spcBef>
                <a:spcPts val="0"/>
              </a:spcBef>
              <a:spcAft>
                <a:spcPts val="0"/>
              </a:spcAft>
              <a:buSzPts val="800"/>
              <a:buNone/>
              <a:defRPr sz="1100"/>
            </a:lvl4pPr>
            <a:lvl5pPr lvl="4">
              <a:spcBef>
                <a:spcPts val="0"/>
              </a:spcBef>
              <a:spcAft>
                <a:spcPts val="0"/>
              </a:spcAft>
              <a:buSzPts val="800"/>
              <a:buNone/>
              <a:defRPr sz="1100"/>
            </a:lvl5pPr>
            <a:lvl6pPr lvl="5">
              <a:spcBef>
                <a:spcPts val="0"/>
              </a:spcBef>
              <a:spcAft>
                <a:spcPts val="0"/>
              </a:spcAft>
              <a:buSzPts val="800"/>
              <a:buNone/>
              <a:defRPr sz="1100"/>
            </a:lvl6pPr>
            <a:lvl7pPr lvl="6">
              <a:spcBef>
                <a:spcPts val="0"/>
              </a:spcBef>
              <a:spcAft>
                <a:spcPts val="0"/>
              </a:spcAft>
              <a:buSzPts val="800"/>
              <a:buNone/>
              <a:defRPr sz="1100"/>
            </a:lvl7pPr>
            <a:lvl8pPr lvl="7">
              <a:spcBef>
                <a:spcPts val="0"/>
              </a:spcBef>
              <a:spcAft>
                <a:spcPts val="0"/>
              </a:spcAft>
              <a:buSzPts val="800"/>
              <a:buNone/>
              <a:defRPr sz="1100"/>
            </a:lvl8pPr>
            <a:lvl9pPr lvl="8">
              <a:spcBef>
                <a:spcPts val="0"/>
              </a:spcBef>
              <a:spcAft>
                <a:spcPts val="0"/>
              </a:spcAft>
              <a:buSzPts val="800"/>
              <a:buNone/>
              <a:defRPr sz="1100"/>
            </a:lvl9pPr>
          </a:lstStyle>
          <a:p>
            <a:endParaRPr/>
          </a:p>
        </p:txBody>
      </p:sp>
      <p:sp>
        <p:nvSpPr>
          <p:cNvPr id="199" name="Google Shape;199;p33"/>
          <p:cNvSpPr txBox="1">
            <a:spLocks noGrp="1"/>
          </p:cNvSpPr>
          <p:nvPr>
            <p:ph type="dt" idx="10"/>
          </p:nvPr>
        </p:nvSpPr>
        <p:spPr>
          <a:xfrm>
            <a:off x="609600" y="6377940"/>
            <a:ext cx="280410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1100">
                <a:solidFill>
                  <a:srgbClr val="888888"/>
                </a:solidFill>
              </a:defRPr>
            </a:lvl1pPr>
            <a:lvl2pPr lvl="1">
              <a:spcBef>
                <a:spcPts val="0"/>
              </a:spcBef>
              <a:spcAft>
                <a:spcPts val="0"/>
              </a:spcAft>
              <a:buSzPts val="800"/>
              <a:buNone/>
              <a:defRPr sz="1100"/>
            </a:lvl2pPr>
            <a:lvl3pPr lvl="2">
              <a:spcBef>
                <a:spcPts val="0"/>
              </a:spcBef>
              <a:spcAft>
                <a:spcPts val="0"/>
              </a:spcAft>
              <a:buSzPts val="800"/>
              <a:buNone/>
              <a:defRPr sz="1100"/>
            </a:lvl3pPr>
            <a:lvl4pPr lvl="3">
              <a:spcBef>
                <a:spcPts val="0"/>
              </a:spcBef>
              <a:spcAft>
                <a:spcPts val="0"/>
              </a:spcAft>
              <a:buSzPts val="800"/>
              <a:buNone/>
              <a:defRPr sz="1100"/>
            </a:lvl4pPr>
            <a:lvl5pPr lvl="4">
              <a:spcBef>
                <a:spcPts val="0"/>
              </a:spcBef>
              <a:spcAft>
                <a:spcPts val="0"/>
              </a:spcAft>
              <a:buSzPts val="800"/>
              <a:buNone/>
              <a:defRPr sz="1100"/>
            </a:lvl5pPr>
            <a:lvl6pPr lvl="5">
              <a:spcBef>
                <a:spcPts val="0"/>
              </a:spcBef>
              <a:spcAft>
                <a:spcPts val="0"/>
              </a:spcAft>
              <a:buSzPts val="800"/>
              <a:buNone/>
              <a:defRPr sz="1100"/>
            </a:lvl6pPr>
            <a:lvl7pPr lvl="6">
              <a:spcBef>
                <a:spcPts val="0"/>
              </a:spcBef>
              <a:spcAft>
                <a:spcPts val="0"/>
              </a:spcAft>
              <a:buSzPts val="800"/>
              <a:buNone/>
              <a:defRPr sz="1100"/>
            </a:lvl7pPr>
            <a:lvl8pPr lvl="7">
              <a:spcBef>
                <a:spcPts val="0"/>
              </a:spcBef>
              <a:spcAft>
                <a:spcPts val="0"/>
              </a:spcAft>
              <a:buSzPts val="800"/>
              <a:buNone/>
              <a:defRPr sz="1100"/>
            </a:lvl8pPr>
            <a:lvl9pPr lvl="8">
              <a:spcBef>
                <a:spcPts val="0"/>
              </a:spcBef>
              <a:spcAft>
                <a:spcPts val="0"/>
              </a:spcAft>
              <a:buSzPts val="800"/>
              <a:buNone/>
              <a:defRPr sz="1100"/>
            </a:lvl9pPr>
          </a:lstStyle>
          <a:p>
            <a:endParaRPr/>
          </a:p>
        </p:txBody>
      </p:sp>
      <p:sp>
        <p:nvSpPr>
          <p:cNvPr id="200" name="Google Shape;200;p33"/>
          <p:cNvSpPr txBox="1">
            <a:spLocks noGrp="1"/>
          </p:cNvSpPr>
          <p:nvPr>
            <p:ph type="sldNum" idx="12"/>
          </p:nvPr>
        </p:nvSpPr>
        <p:spPr>
          <a:xfrm>
            <a:off x="8778241" y="6377940"/>
            <a:ext cx="2804100" cy="169200"/>
          </a:xfrm>
          <a:prstGeom prst="rect">
            <a:avLst/>
          </a:prstGeom>
          <a:noFill/>
          <a:ln>
            <a:noFill/>
          </a:ln>
        </p:spPr>
        <p:txBody>
          <a:bodyPr spcFirstLastPara="1" wrap="square" lIns="0" tIns="0" rIns="0" bIns="0" anchor="t" anchorCtr="0">
            <a:spAutoFit/>
          </a:bodyPr>
          <a:lstStyle>
            <a:lvl1pPr lvl="0" indent="0" algn="r">
              <a:spcBef>
                <a:spcPts val="0"/>
              </a:spcBef>
              <a:buNone/>
              <a:defRPr sz="1100">
                <a:solidFill>
                  <a:srgbClr val="888888"/>
                </a:solidFill>
              </a:defRPr>
            </a:lvl1pPr>
            <a:lvl2pPr lvl="1" indent="0" algn="r">
              <a:spcBef>
                <a:spcPts val="0"/>
              </a:spcBef>
              <a:buNone/>
              <a:defRPr sz="1100">
                <a:solidFill>
                  <a:srgbClr val="888888"/>
                </a:solidFill>
              </a:defRPr>
            </a:lvl2pPr>
            <a:lvl3pPr lvl="2" indent="0" algn="r">
              <a:spcBef>
                <a:spcPts val="0"/>
              </a:spcBef>
              <a:buNone/>
              <a:defRPr sz="1100">
                <a:solidFill>
                  <a:srgbClr val="888888"/>
                </a:solidFill>
              </a:defRPr>
            </a:lvl3pPr>
            <a:lvl4pPr lvl="3" indent="0" algn="r">
              <a:spcBef>
                <a:spcPts val="0"/>
              </a:spcBef>
              <a:buNone/>
              <a:defRPr sz="1100">
                <a:solidFill>
                  <a:srgbClr val="888888"/>
                </a:solidFill>
              </a:defRPr>
            </a:lvl4pPr>
            <a:lvl5pPr lvl="4" indent="0" algn="r">
              <a:spcBef>
                <a:spcPts val="0"/>
              </a:spcBef>
              <a:buNone/>
              <a:defRPr sz="1100">
                <a:solidFill>
                  <a:srgbClr val="888888"/>
                </a:solidFill>
              </a:defRPr>
            </a:lvl5pPr>
            <a:lvl6pPr lvl="5" indent="0" algn="r">
              <a:spcBef>
                <a:spcPts val="0"/>
              </a:spcBef>
              <a:buNone/>
              <a:defRPr sz="1100">
                <a:solidFill>
                  <a:srgbClr val="888888"/>
                </a:solidFill>
              </a:defRPr>
            </a:lvl6pPr>
            <a:lvl7pPr lvl="6" indent="0" algn="r">
              <a:spcBef>
                <a:spcPts val="0"/>
              </a:spcBef>
              <a:buNone/>
              <a:defRPr sz="1100">
                <a:solidFill>
                  <a:srgbClr val="888888"/>
                </a:solidFill>
              </a:defRPr>
            </a:lvl7pPr>
            <a:lvl8pPr lvl="7" indent="0" algn="r">
              <a:spcBef>
                <a:spcPts val="0"/>
              </a:spcBef>
              <a:buNone/>
              <a:defRPr sz="1100">
                <a:solidFill>
                  <a:srgbClr val="888888"/>
                </a:solidFill>
              </a:defRPr>
            </a:lvl8pPr>
            <a:lvl9pPr lvl="8" indent="0" algn="r">
              <a:spcBef>
                <a:spcPts val="0"/>
              </a:spcBef>
              <a:buNone/>
              <a:defRPr sz="1100">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1.xml"/><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3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4.xml"/><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hyperlink" Target="https://genderhealthdata.org/resource/gender-equality-indicators-what-why-and-how/?action=genpdf&amp;id=4270" TargetMode="External"/><Relationship Id="rId7" Type="http://schemas.openxmlformats.org/officeDocument/2006/relationships/hyperlink" Target="https://www.adb.org/sites/default/files/institutional-document/34063/tool-kit-gender-equality-results-indicators_0.pdf" TargetMode="External"/><Relationship Id="rId2" Type="http://schemas.openxmlformats.org/officeDocument/2006/relationships/notesSlide" Target="../notesSlides/notesSlide37.xml"/><Relationship Id="rId1" Type="http://schemas.openxmlformats.org/officeDocument/2006/relationships/slideLayout" Target="../slideLayouts/slideLayout36.xml"/><Relationship Id="rId6" Type="http://schemas.openxmlformats.org/officeDocument/2006/relationships/hyperlink" Target="https://cgspace.cgiar.org/bitstream/handle/10568/105108/Practical_tips_for_gender_responsive_data_collection_1658.pdf?sequence=3&amp;isAllowed=y" TargetMode="External"/><Relationship Id="rId5" Type="http://schemas.openxmlformats.org/officeDocument/2006/relationships/hyperlink" Target="https://wedge.umd.edu/sites/default/files/2022-02/Edited_ARSfinal2_7_22cover.pdf" TargetMode="External"/><Relationship Id="rId4" Type="http://schemas.openxmlformats.org/officeDocument/2006/relationships/hyperlink" Target="https://oxfamilibrary.openrepository.com/bitstream/handle/10546/620271/gt-measuring-womens-empowerment-250517-en.pdf?sequence=4"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3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2"/>
          <p:cNvSpPr/>
          <p:nvPr/>
        </p:nvSpPr>
        <p:spPr>
          <a:xfrm>
            <a:off x="-1444450" y="-7397400"/>
            <a:ext cx="9837900" cy="9924900"/>
          </a:xfrm>
          <a:prstGeom prst="ellipse">
            <a:avLst/>
          </a:prstGeom>
          <a:noFill/>
          <a:ln w="508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0" name="Google Shape;250;p42"/>
          <p:cNvSpPr txBox="1">
            <a:spLocks noGrp="1"/>
          </p:cNvSpPr>
          <p:nvPr>
            <p:ph type="body" idx="1"/>
          </p:nvPr>
        </p:nvSpPr>
        <p:spPr>
          <a:xfrm>
            <a:off x="547875" y="4830450"/>
            <a:ext cx="6571500" cy="623100"/>
          </a:xfrm>
          <a:prstGeom prst="rect">
            <a:avLst/>
          </a:prstGeom>
        </p:spPr>
        <p:txBody>
          <a:bodyPr spcFirstLastPara="1" wrap="square" lIns="0" tIns="0" rIns="0" bIns="0" anchor="t" anchorCtr="0">
            <a:noAutofit/>
          </a:bodyPr>
          <a:lstStyle/>
          <a:p>
            <a:pPr marL="0" lvl="0" indent="0" algn="l" rtl="0">
              <a:lnSpc>
                <a:spcPct val="80000"/>
              </a:lnSpc>
              <a:spcBef>
                <a:spcPts val="0"/>
              </a:spcBef>
              <a:spcAft>
                <a:spcPts val="0"/>
              </a:spcAft>
              <a:buClr>
                <a:schemeClr val="dk1"/>
              </a:buClr>
              <a:buFont typeface="Arial"/>
              <a:buNone/>
            </a:pPr>
            <a:r>
              <a:rPr lang="en-US" sz="3825">
                <a:solidFill>
                  <a:schemeClr val="accent2"/>
                </a:solidFill>
                <a:latin typeface="Bebas Neue"/>
                <a:ea typeface="Bebas Neue"/>
                <a:cs typeface="Bebas Neue"/>
                <a:sym typeface="Bebas Neue"/>
              </a:rPr>
              <a:t>gender and M&amp;E</a:t>
            </a:r>
            <a:endParaRPr sz="3100" b="1">
              <a:solidFill>
                <a:schemeClr val="accent3"/>
              </a:solidFill>
              <a:latin typeface="Raleway"/>
              <a:ea typeface="Raleway"/>
              <a:cs typeface="Raleway"/>
              <a:sym typeface="Raleway"/>
            </a:endParaRPr>
          </a:p>
        </p:txBody>
      </p:sp>
      <p:sp>
        <p:nvSpPr>
          <p:cNvPr id="251" name="Google Shape;251;p42"/>
          <p:cNvSpPr txBox="1"/>
          <p:nvPr/>
        </p:nvSpPr>
        <p:spPr>
          <a:xfrm>
            <a:off x="2920599" y="104175"/>
            <a:ext cx="4473300" cy="1354500"/>
          </a:xfrm>
          <a:prstGeom prst="rect">
            <a:avLst/>
          </a:prstGeom>
          <a:noFill/>
          <a:ln>
            <a:noFill/>
          </a:ln>
        </p:spPr>
        <p:txBody>
          <a:bodyPr spcFirstLastPara="1" wrap="square" lIns="121900" tIns="121900" rIns="121900" bIns="121900" anchor="t" anchorCtr="0">
            <a:spAutoFit/>
          </a:bodyPr>
          <a:lstStyle/>
          <a:p>
            <a:pPr marL="0" marR="0" lvl="0" indent="0" algn="l" rtl="0">
              <a:lnSpc>
                <a:spcPct val="100000"/>
              </a:lnSpc>
              <a:spcBef>
                <a:spcPts val="0"/>
              </a:spcBef>
              <a:spcAft>
                <a:spcPts val="0"/>
              </a:spcAft>
              <a:buNone/>
            </a:pPr>
            <a:r>
              <a:rPr lang="en-US" sz="3600" b="1">
                <a:solidFill>
                  <a:schemeClr val="accent3"/>
                </a:solidFill>
                <a:latin typeface="Bebas Neue"/>
                <a:ea typeface="Bebas Neue"/>
                <a:cs typeface="Bebas Neue"/>
                <a:sym typeface="Bebas Neue"/>
              </a:rPr>
              <a:t>A360 and Gender equality</a:t>
            </a:r>
            <a:endParaRPr sz="3600" b="1">
              <a:solidFill>
                <a:schemeClr val="accent3"/>
              </a:solidFill>
              <a:latin typeface="Bebas Neue"/>
              <a:ea typeface="Bebas Neue"/>
              <a:cs typeface="Bebas Neue"/>
              <a:sym typeface="Bebas Neue"/>
            </a:endParaRPr>
          </a:p>
          <a:p>
            <a:pPr marL="0" marR="0" lvl="0" indent="0" algn="l" rtl="0">
              <a:lnSpc>
                <a:spcPct val="100000"/>
              </a:lnSpc>
              <a:spcBef>
                <a:spcPts val="0"/>
              </a:spcBef>
              <a:spcAft>
                <a:spcPts val="0"/>
              </a:spcAft>
              <a:buNone/>
            </a:pPr>
            <a:r>
              <a:rPr lang="en-US" sz="3600">
                <a:solidFill>
                  <a:schemeClr val="accent3"/>
                </a:solidFill>
                <a:latin typeface="Bebas Neue"/>
                <a:ea typeface="Bebas Neue"/>
                <a:cs typeface="Bebas Neue"/>
                <a:sym typeface="Bebas Neue"/>
              </a:rPr>
              <a:t>Learning series</a:t>
            </a:r>
            <a:endParaRPr sz="3600">
              <a:solidFill>
                <a:schemeClr val="accent3"/>
              </a:solidFill>
              <a:latin typeface="Bebas Neue"/>
              <a:ea typeface="Bebas Neue"/>
              <a:cs typeface="Bebas Neue"/>
              <a:sym typeface="Bebas Neue"/>
            </a:endParaRPr>
          </a:p>
        </p:txBody>
      </p:sp>
      <p:sp>
        <p:nvSpPr>
          <p:cNvPr id="252" name="Google Shape;252;p42"/>
          <p:cNvSpPr txBox="1"/>
          <p:nvPr/>
        </p:nvSpPr>
        <p:spPr>
          <a:xfrm>
            <a:off x="431800" y="3822900"/>
            <a:ext cx="3999900" cy="8619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4000" b="1">
                <a:solidFill>
                  <a:schemeClr val="accent2"/>
                </a:solidFill>
                <a:latin typeface="Bebas Neue"/>
                <a:ea typeface="Bebas Neue"/>
                <a:cs typeface="Bebas Neue"/>
                <a:sym typeface="Bebas Neue"/>
              </a:rPr>
              <a:t>MODULE 2</a:t>
            </a:r>
            <a:endParaRPr sz="4000" b="1">
              <a:solidFill>
                <a:schemeClr val="accent3"/>
              </a:solidFill>
              <a:latin typeface="Raleway"/>
              <a:ea typeface="Raleway"/>
              <a:cs typeface="Raleway"/>
              <a:sym typeface="Raleway"/>
            </a:endParaRPr>
          </a:p>
        </p:txBody>
      </p:sp>
      <p:cxnSp>
        <p:nvCxnSpPr>
          <p:cNvPr id="253" name="Google Shape;253;p42"/>
          <p:cNvCxnSpPr/>
          <p:nvPr/>
        </p:nvCxnSpPr>
        <p:spPr>
          <a:xfrm>
            <a:off x="533244" y="4640932"/>
            <a:ext cx="5545500" cy="0"/>
          </a:xfrm>
          <a:prstGeom prst="straightConnector1">
            <a:avLst/>
          </a:prstGeom>
          <a:noFill/>
          <a:ln w="19050" cap="flat" cmpd="sng">
            <a:solidFill>
              <a:schemeClr val="accent2"/>
            </a:solidFill>
            <a:prstDash val="solid"/>
            <a:round/>
            <a:headEnd type="none" w="med" len="med"/>
            <a:tailEnd type="none" w="med" len="med"/>
          </a:ln>
        </p:spPr>
      </p:cxnSp>
      <p:pic>
        <p:nvPicPr>
          <p:cNvPr id="254" name="Google Shape;254;p42"/>
          <p:cNvPicPr preferRelativeResize="0"/>
          <p:nvPr/>
        </p:nvPicPr>
        <p:blipFill rotWithShape="1">
          <a:blip r:embed="rId3">
            <a:alphaModFix/>
          </a:blip>
          <a:srcRect/>
          <a:stretch/>
        </p:blipFill>
        <p:spPr>
          <a:xfrm>
            <a:off x="362347" y="317444"/>
            <a:ext cx="2416578" cy="927966"/>
          </a:xfrm>
          <a:prstGeom prst="rect">
            <a:avLst/>
          </a:prstGeom>
          <a:noFill/>
          <a:ln>
            <a:noFill/>
          </a:ln>
        </p:spPr>
      </p:pic>
      <p:pic>
        <p:nvPicPr>
          <p:cNvPr id="255" name="Google Shape;255;p42"/>
          <p:cNvPicPr preferRelativeResize="0"/>
          <p:nvPr/>
        </p:nvPicPr>
        <p:blipFill rotWithShape="1">
          <a:blip r:embed="rId4">
            <a:alphaModFix/>
          </a:blip>
          <a:srcRect l="18180" b="2267"/>
          <a:stretch/>
        </p:blipFill>
        <p:spPr>
          <a:xfrm rot="5400000">
            <a:off x="10302825" y="732125"/>
            <a:ext cx="2452725" cy="1163875"/>
          </a:xfrm>
          <a:prstGeom prst="rect">
            <a:avLst/>
          </a:prstGeom>
          <a:noFill/>
          <a:ln>
            <a:noFill/>
          </a:ln>
        </p:spPr>
      </p:pic>
      <p:pic>
        <p:nvPicPr>
          <p:cNvPr id="256" name="Google Shape;256;p42"/>
          <p:cNvPicPr preferRelativeResize="0"/>
          <p:nvPr/>
        </p:nvPicPr>
        <p:blipFill rotWithShape="1">
          <a:blip r:embed="rId4">
            <a:alphaModFix/>
          </a:blip>
          <a:srcRect b="2267"/>
          <a:stretch/>
        </p:blipFill>
        <p:spPr>
          <a:xfrm rot="5400000">
            <a:off x="10035050" y="3457300"/>
            <a:ext cx="2997625" cy="1163875"/>
          </a:xfrm>
          <a:prstGeom prst="rect">
            <a:avLst/>
          </a:prstGeom>
          <a:noFill/>
          <a:ln>
            <a:noFill/>
          </a:ln>
        </p:spPr>
      </p:pic>
      <p:sp>
        <p:nvSpPr>
          <p:cNvPr id="257" name="Google Shape;257;p42"/>
          <p:cNvSpPr/>
          <p:nvPr/>
        </p:nvSpPr>
        <p:spPr>
          <a:xfrm>
            <a:off x="-3217208" y="-8"/>
            <a:ext cx="3217200" cy="7083600"/>
          </a:xfrm>
          <a:prstGeom prst="rect">
            <a:avLst/>
          </a:prstGeom>
          <a:solidFill>
            <a:srgbClr val="F9FBFD"/>
          </a:solid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1900"/>
          </a:p>
        </p:txBody>
      </p:sp>
      <p:sp>
        <p:nvSpPr>
          <p:cNvPr id="258" name="Google Shape;258;p42"/>
          <p:cNvSpPr/>
          <p:nvPr/>
        </p:nvSpPr>
        <p:spPr>
          <a:xfrm rot="5400000">
            <a:off x="2994685" y="-9290400"/>
            <a:ext cx="3217200" cy="15363600"/>
          </a:xfrm>
          <a:prstGeom prst="rect">
            <a:avLst/>
          </a:prstGeom>
          <a:solidFill>
            <a:srgbClr val="F9FBFD"/>
          </a:solid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endParaRPr sz="1900"/>
          </a:p>
        </p:txBody>
      </p:sp>
      <p:pic>
        <p:nvPicPr>
          <p:cNvPr id="259" name="Google Shape;259;p42" title="publicKore-Hoizontal-FC-Dark.png"/>
          <p:cNvPicPr preferRelativeResize="0"/>
          <p:nvPr/>
        </p:nvPicPr>
        <p:blipFill>
          <a:blip r:embed="rId5">
            <a:alphaModFix/>
          </a:blip>
          <a:stretch>
            <a:fillRect/>
          </a:stretch>
        </p:blipFill>
        <p:spPr>
          <a:xfrm>
            <a:off x="9195593" y="5771000"/>
            <a:ext cx="2765684" cy="101185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63"/>
        <p:cNvGrpSpPr/>
        <p:nvPr/>
      </p:nvGrpSpPr>
      <p:grpSpPr>
        <a:xfrm>
          <a:off x="0" y="0"/>
          <a:ext cx="0" cy="0"/>
          <a:chOff x="0" y="0"/>
          <a:chExt cx="0" cy="0"/>
        </a:xfrm>
      </p:grpSpPr>
      <p:sp>
        <p:nvSpPr>
          <p:cNvPr id="364" name="Google Shape;364;p51"/>
          <p:cNvSpPr txBox="1"/>
          <p:nvPr/>
        </p:nvSpPr>
        <p:spPr>
          <a:xfrm>
            <a:off x="608613" y="274223"/>
            <a:ext cx="10908000" cy="501600"/>
          </a:xfrm>
          <a:prstGeom prst="rect">
            <a:avLst/>
          </a:prstGeom>
          <a:noFill/>
          <a:ln>
            <a:noFill/>
          </a:ln>
        </p:spPr>
        <p:txBody>
          <a:bodyPr spcFirstLastPara="1" wrap="square" lIns="45700" tIns="22875" rIns="45700" bIns="22875" anchor="t" anchorCtr="0">
            <a:noAutofit/>
          </a:bodyPr>
          <a:lstStyle/>
          <a:p>
            <a:pPr marL="0" lvl="0" indent="0" algn="l" rtl="0">
              <a:spcBef>
                <a:spcPts val="0"/>
              </a:spcBef>
              <a:spcAft>
                <a:spcPts val="0"/>
              </a:spcAft>
              <a:buClr>
                <a:schemeClr val="dk1"/>
              </a:buClr>
              <a:buSzPts val="1100"/>
              <a:buFont typeface="Arial"/>
              <a:buNone/>
            </a:pPr>
            <a:r>
              <a:rPr lang="en-US" sz="4400" b="1">
                <a:solidFill>
                  <a:schemeClr val="dk1"/>
                </a:solidFill>
                <a:latin typeface="Bebas Neue"/>
                <a:ea typeface="Bebas Neue"/>
                <a:cs typeface="Bebas Neue"/>
                <a:sym typeface="Bebas Neue"/>
              </a:rPr>
              <a:t>theory of change</a:t>
            </a:r>
            <a:endParaRPr sz="4400" b="1">
              <a:solidFill>
                <a:schemeClr val="dk1"/>
              </a:solidFill>
              <a:latin typeface="Bebas Neue"/>
              <a:ea typeface="Bebas Neue"/>
              <a:cs typeface="Bebas Neue"/>
              <a:sym typeface="Bebas Neue"/>
            </a:endParaRPr>
          </a:p>
          <a:p>
            <a:pPr marL="0" marR="0" lvl="0" indent="0" algn="l" rtl="0">
              <a:lnSpc>
                <a:spcPct val="110000"/>
              </a:lnSpc>
              <a:spcBef>
                <a:spcPts val="0"/>
              </a:spcBef>
              <a:spcAft>
                <a:spcPts val="0"/>
              </a:spcAft>
              <a:buClr>
                <a:srgbClr val="00C3BB"/>
              </a:buClr>
              <a:buSzPts val="3600"/>
              <a:buFont typeface="Century Gothic"/>
              <a:buNone/>
            </a:pPr>
            <a:endParaRPr sz="3200">
              <a:solidFill>
                <a:schemeClr val="accent2"/>
              </a:solidFill>
              <a:latin typeface="Poppins"/>
              <a:ea typeface="Poppins"/>
              <a:cs typeface="Poppins"/>
              <a:sym typeface="Poppins"/>
            </a:endParaRPr>
          </a:p>
        </p:txBody>
      </p:sp>
      <p:sp>
        <p:nvSpPr>
          <p:cNvPr id="365" name="Google Shape;365;p51"/>
          <p:cNvSpPr/>
          <p:nvPr/>
        </p:nvSpPr>
        <p:spPr>
          <a:xfrm>
            <a:off x="4944012" y="2313153"/>
            <a:ext cx="1884900" cy="2709300"/>
          </a:xfrm>
          <a:prstGeom prst="roundRect">
            <a:avLst>
              <a:gd name="adj" fmla="val 16667"/>
            </a:avLst>
          </a:prstGeom>
          <a:solidFill>
            <a:schemeClr val="accent3"/>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FFFFFF"/>
              </a:buClr>
              <a:buSzPts val="3600"/>
              <a:buFont typeface="Arial"/>
              <a:buNone/>
            </a:pPr>
            <a:endParaRPr sz="1500" b="1" i="0" u="none" strike="noStrike" cap="none">
              <a:solidFill>
                <a:srgbClr val="FEFEFE"/>
              </a:solidFill>
              <a:latin typeface="Poppins"/>
              <a:ea typeface="Poppins"/>
              <a:cs typeface="Poppins"/>
              <a:sym typeface="Poppins"/>
            </a:endParaRPr>
          </a:p>
        </p:txBody>
      </p:sp>
      <p:sp>
        <p:nvSpPr>
          <p:cNvPr id="366" name="Google Shape;366;p51"/>
          <p:cNvSpPr/>
          <p:nvPr/>
        </p:nvSpPr>
        <p:spPr>
          <a:xfrm>
            <a:off x="2659288" y="2313155"/>
            <a:ext cx="1884900" cy="2727900"/>
          </a:xfrm>
          <a:prstGeom prst="roundRect">
            <a:avLst>
              <a:gd name="adj" fmla="val 16667"/>
            </a:avLst>
          </a:prstGeom>
          <a:solidFill>
            <a:schemeClr val="accent4"/>
          </a:solidFill>
          <a:ln>
            <a:noFill/>
          </a:ln>
        </p:spPr>
        <p:txBody>
          <a:bodyPr spcFirstLastPara="1" wrap="square" lIns="0" tIns="0" rIns="0" bIns="0" anchor="ctr" anchorCtr="0">
            <a:noAutofit/>
          </a:bodyPr>
          <a:lstStyle/>
          <a:p>
            <a:pPr marL="0" marR="0" lvl="0" indent="0" algn="ctr" rtl="0">
              <a:lnSpc>
                <a:spcPct val="110000"/>
              </a:lnSpc>
              <a:spcBef>
                <a:spcPts val="0"/>
              </a:spcBef>
              <a:spcAft>
                <a:spcPts val="0"/>
              </a:spcAft>
              <a:buClr>
                <a:srgbClr val="FFFFFF"/>
              </a:buClr>
              <a:buSzPts val="3600"/>
              <a:buFont typeface="Arial"/>
              <a:buNone/>
            </a:pPr>
            <a:endParaRPr sz="1500" b="0" i="0" u="none" strike="noStrike" cap="none">
              <a:solidFill>
                <a:schemeClr val="lt1"/>
              </a:solidFill>
              <a:latin typeface="Poppins"/>
              <a:ea typeface="Poppins"/>
              <a:cs typeface="Poppins"/>
              <a:sym typeface="Poppins"/>
            </a:endParaRPr>
          </a:p>
        </p:txBody>
      </p:sp>
      <p:sp>
        <p:nvSpPr>
          <p:cNvPr id="367" name="Google Shape;367;p51"/>
          <p:cNvSpPr/>
          <p:nvPr/>
        </p:nvSpPr>
        <p:spPr>
          <a:xfrm>
            <a:off x="374432" y="2297555"/>
            <a:ext cx="1884900" cy="2727900"/>
          </a:xfrm>
          <a:prstGeom prst="roundRect">
            <a:avLst>
              <a:gd name="adj" fmla="val 16667"/>
            </a:avLst>
          </a:prstGeom>
          <a:solidFill>
            <a:schemeClr val="dk2"/>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FFFFFF"/>
              </a:buClr>
              <a:buSzPts val="3600"/>
              <a:buFont typeface="Arial"/>
              <a:buNone/>
            </a:pPr>
            <a:endParaRPr sz="1500" b="0" i="0" u="none" strike="noStrike" cap="none">
              <a:solidFill>
                <a:schemeClr val="lt1"/>
              </a:solidFill>
              <a:latin typeface="Poppins"/>
              <a:ea typeface="Poppins"/>
              <a:cs typeface="Poppins"/>
              <a:sym typeface="Poppins"/>
            </a:endParaRPr>
          </a:p>
        </p:txBody>
      </p:sp>
      <p:sp>
        <p:nvSpPr>
          <p:cNvPr id="368" name="Google Shape;368;p51"/>
          <p:cNvSpPr/>
          <p:nvPr/>
        </p:nvSpPr>
        <p:spPr>
          <a:xfrm>
            <a:off x="7287925" y="2313153"/>
            <a:ext cx="1884900" cy="2697600"/>
          </a:xfrm>
          <a:prstGeom prst="roundRect">
            <a:avLst>
              <a:gd name="adj" fmla="val 16667"/>
            </a:avLst>
          </a:prstGeom>
          <a:solidFill>
            <a:schemeClr val="accent2"/>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FFFFFF"/>
              </a:buClr>
              <a:buSzPts val="3600"/>
              <a:buFont typeface="Arial"/>
              <a:buNone/>
            </a:pPr>
            <a:endParaRPr sz="1500" b="0" i="0" u="none" strike="noStrike" cap="none">
              <a:solidFill>
                <a:schemeClr val="lt1"/>
              </a:solidFill>
              <a:latin typeface="Poppins"/>
              <a:ea typeface="Poppins"/>
              <a:cs typeface="Poppins"/>
              <a:sym typeface="Poppins"/>
            </a:endParaRPr>
          </a:p>
        </p:txBody>
      </p:sp>
      <p:sp>
        <p:nvSpPr>
          <p:cNvPr id="369" name="Google Shape;369;p51"/>
          <p:cNvSpPr/>
          <p:nvPr/>
        </p:nvSpPr>
        <p:spPr>
          <a:xfrm>
            <a:off x="9631839" y="2313153"/>
            <a:ext cx="1884900" cy="2696700"/>
          </a:xfrm>
          <a:prstGeom prst="roundRect">
            <a:avLst>
              <a:gd name="adj" fmla="val 16667"/>
            </a:avLst>
          </a:prstGeom>
          <a:solidFill>
            <a:schemeClr val="accent1"/>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FFFFFF"/>
              </a:buClr>
              <a:buSzPts val="3600"/>
              <a:buFont typeface="Arial"/>
              <a:buNone/>
            </a:pPr>
            <a:endParaRPr sz="1500" b="1" i="0" u="none" strike="noStrike" cap="none">
              <a:solidFill>
                <a:srgbClr val="FEFEFE"/>
              </a:solidFill>
              <a:latin typeface="Poppins"/>
              <a:ea typeface="Poppins"/>
              <a:cs typeface="Poppins"/>
              <a:sym typeface="Poppins"/>
            </a:endParaRPr>
          </a:p>
        </p:txBody>
      </p:sp>
      <p:sp>
        <p:nvSpPr>
          <p:cNvPr id="370" name="Google Shape;370;p51"/>
          <p:cNvSpPr txBox="1"/>
          <p:nvPr/>
        </p:nvSpPr>
        <p:spPr>
          <a:xfrm>
            <a:off x="10231676" y="1843150"/>
            <a:ext cx="1230523" cy="486317"/>
          </a:xfrm>
          <a:prstGeom prst="rect">
            <a:avLst/>
          </a:prstGeom>
          <a:noFill/>
          <a:ln>
            <a:noFill/>
          </a:ln>
        </p:spPr>
        <p:txBody>
          <a:bodyPr spcFirstLastPara="1" wrap="square" lIns="45700" tIns="22875" rIns="45700" bIns="22875" anchor="t" anchorCtr="0">
            <a:spAutoFit/>
          </a:bodyPr>
          <a:lstStyle/>
          <a:p>
            <a:pPr marL="0" marR="0" lvl="0" indent="0" algn="l" rtl="0">
              <a:lnSpc>
                <a:spcPct val="110000"/>
              </a:lnSpc>
              <a:spcBef>
                <a:spcPts val="0"/>
              </a:spcBef>
              <a:spcAft>
                <a:spcPts val="0"/>
              </a:spcAft>
              <a:buClr>
                <a:srgbClr val="7F7F7F"/>
              </a:buClr>
              <a:buSzPts val="1600"/>
              <a:buFont typeface="Twentieth Century"/>
              <a:buNone/>
            </a:pPr>
            <a:r>
              <a:rPr lang="en-US" sz="2600" b="1" i="0" u="none" strike="noStrike" cap="none" dirty="0">
                <a:solidFill>
                  <a:schemeClr val="dk1"/>
                </a:solidFill>
                <a:latin typeface="Bebas Neue"/>
                <a:ea typeface="Bebas Neue"/>
                <a:cs typeface="Bebas Neue"/>
                <a:sym typeface="Bebas Neue"/>
              </a:rPr>
              <a:t>IMPACT</a:t>
            </a:r>
            <a:endParaRPr sz="2600" b="1" i="0" u="none" strike="noStrike" cap="none" dirty="0">
              <a:solidFill>
                <a:schemeClr val="dk1"/>
              </a:solidFill>
              <a:latin typeface="Bebas Neue"/>
              <a:ea typeface="Bebas Neue"/>
              <a:cs typeface="Bebas Neue"/>
              <a:sym typeface="Bebas Neue"/>
            </a:endParaRPr>
          </a:p>
        </p:txBody>
      </p:sp>
      <p:sp>
        <p:nvSpPr>
          <p:cNvPr id="371" name="Google Shape;371;p51"/>
          <p:cNvSpPr txBox="1"/>
          <p:nvPr/>
        </p:nvSpPr>
        <p:spPr>
          <a:xfrm>
            <a:off x="729800" y="1843150"/>
            <a:ext cx="1257763" cy="486317"/>
          </a:xfrm>
          <a:prstGeom prst="rect">
            <a:avLst/>
          </a:prstGeom>
          <a:noFill/>
          <a:ln>
            <a:noFill/>
          </a:ln>
        </p:spPr>
        <p:txBody>
          <a:bodyPr spcFirstLastPara="1" wrap="square" lIns="45700" tIns="22875" rIns="45700" bIns="22875" anchor="t" anchorCtr="0">
            <a:spAutoFit/>
          </a:bodyPr>
          <a:lstStyle/>
          <a:p>
            <a:pPr marL="0" marR="0" lvl="0" indent="0" algn="l" rtl="0">
              <a:lnSpc>
                <a:spcPct val="110000"/>
              </a:lnSpc>
              <a:spcBef>
                <a:spcPts val="0"/>
              </a:spcBef>
              <a:spcAft>
                <a:spcPts val="0"/>
              </a:spcAft>
              <a:buClr>
                <a:srgbClr val="7F7F7F"/>
              </a:buClr>
              <a:buSzPts val="1600"/>
              <a:buFont typeface="Twentieth Century"/>
              <a:buNone/>
            </a:pPr>
            <a:r>
              <a:rPr lang="en-US" sz="2600" b="1" i="0" u="none" strike="noStrike" cap="none" dirty="0">
                <a:solidFill>
                  <a:schemeClr val="dk1"/>
                </a:solidFill>
                <a:latin typeface="Bebas Neue"/>
                <a:ea typeface="Bebas Neue"/>
                <a:cs typeface="Bebas Neue"/>
                <a:sym typeface="Bebas Neue"/>
              </a:rPr>
              <a:t>PROBLEM</a:t>
            </a:r>
            <a:endParaRPr sz="2600" b="1" i="0" u="none" strike="noStrike" cap="none" dirty="0">
              <a:solidFill>
                <a:schemeClr val="dk1"/>
              </a:solidFill>
              <a:latin typeface="Bebas Neue"/>
              <a:ea typeface="Bebas Neue"/>
              <a:cs typeface="Bebas Neue"/>
              <a:sym typeface="Bebas Neue"/>
            </a:endParaRPr>
          </a:p>
        </p:txBody>
      </p:sp>
      <p:sp>
        <p:nvSpPr>
          <p:cNvPr id="372" name="Google Shape;372;p51"/>
          <p:cNvSpPr txBox="1"/>
          <p:nvPr/>
        </p:nvSpPr>
        <p:spPr>
          <a:xfrm>
            <a:off x="2981636" y="1843162"/>
            <a:ext cx="1588800" cy="446400"/>
          </a:xfrm>
          <a:prstGeom prst="rect">
            <a:avLst/>
          </a:prstGeom>
          <a:noFill/>
          <a:ln>
            <a:noFill/>
          </a:ln>
        </p:spPr>
        <p:txBody>
          <a:bodyPr spcFirstLastPara="1" wrap="square" lIns="45700" tIns="22875" rIns="45700" bIns="22875" anchor="t" anchorCtr="0">
            <a:spAutoFit/>
          </a:bodyPr>
          <a:lstStyle/>
          <a:p>
            <a:pPr marL="0" marR="0" lvl="0" indent="0" algn="l" rtl="0">
              <a:lnSpc>
                <a:spcPct val="110000"/>
              </a:lnSpc>
              <a:spcBef>
                <a:spcPts val="0"/>
              </a:spcBef>
              <a:spcAft>
                <a:spcPts val="0"/>
              </a:spcAft>
              <a:buClr>
                <a:srgbClr val="7F7F7F"/>
              </a:buClr>
              <a:buSzPts val="1600"/>
              <a:buFont typeface="Twentieth Century"/>
              <a:buNone/>
            </a:pPr>
            <a:r>
              <a:rPr lang="en-US" sz="2600" b="1" i="0" u="none" strike="noStrike" cap="none">
                <a:solidFill>
                  <a:schemeClr val="dk1"/>
                </a:solidFill>
                <a:latin typeface="Bebas Neue"/>
                <a:ea typeface="Bebas Neue"/>
                <a:cs typeface="Bebas Neue"/>
                <a:sym typeface="Bebas Neue"/>
              </a:rPr>
              <a:t>ACTIVITIES</a:t>
            </a:r>
            <a:endParaRPr sz="2600" b="1" i="0" u="none" strike="noStrike" cap="none">
              <a:solidFill>
                <a:schemeClr val="dk1"/>
              </a:solidFill>
              <a:latin typeface="Bebas Neue"/>
              <a:ea typeface="Bebas Neue"/>
              <a:cs typeface="Bebas Neue"/>
              <a:sym typeface="Bebas Neue"/>
            </a:endParaRPr>
          </a:p>
        </p:txBody>
      </p:sp>
      <p:sp>
        <p:nvSpPr>
          <p:cNvPr id="373" name="Google Shape;373;p51"/>
          <p:cNvSpPr txBox="1"/>
          <p:nvPr/>
        </p:nvSpPr>
        <p:spPr>
          <a:xfrm>
            <a:off x="5362045" y="1856667"/>
            <a:ext cx="1046100" cy="446400"/>
          </a:xfrm>
          <a:prstGeom prst="rect">
            <a:avLst/>
          </a:prstGeom>
          <a:noFill/>
          <a:ln>
            <a:noFill/>
          </a:ln>
        </p:spPr>
        <p:txBody>
          <a:bodyPr spcFirstLastPara="1" wrap="square" lIns="45700" tIns="22875" rIns="45700" bIns="22875" anchor="t" anchorCtr="0">
            <a:spAutoFit/>
          </a:bodyPr>
          <a:lstStyle/>
          <a:p>
            <a:pPr marL="0" marR="0" lvl="0" indent="0" algn="l" rtl="0">
              <a:lnSpc>
                <a:spcPct val="110000"/>
              </a:lnSpc>
              <a:spcBef>
                <a:spcPts val="0"/>
              </a:spcBef>
              <a:spcAft>
                <a:spcPts val="0"/>
              </a:spcAft>
              <a:buClr>
                <a:srgbClr val="7F7F7F"/>
              </a:buClr>
              <a:buSzPts val="1600"/>
              <a:buFont typeface="Twentieth Century"/>
              <a:buNone/>
            </a:pPr>
            <a:r>
              <a:rPr lang="en-US" sz="2600" b="1" i="0" u="none" strike="noStrike" cap="none">
                <a:solidFill>
                  <a:schemeClr val="dk1"/>
                </a:solidFill>
                <a:latin typeface="Bebas Neue"/>
                <a:ea typeface="Bebas Neue"/>
                <a:cs typeface="Bebas Neue"/>
                <a:sym typeface="Bebas Neue"/>
              </a:rPr>
              <a:t>OUTPUTS</a:t>
            </a:r>
            <a:endParaRPr sz="2600" b="1" i="0" u="none" strike="noStrike" cap="none">
              <a:solidFill>
                <a:schemeClr val="dk1"/>
              </a:solidFill>
              <a:latin typeface="Bebas Neue"/>
              <a:ea typeface="Bebas Neue"/>
              <a:cs typeface="Bebas Neue"/>
              <a:sym typeface="Bebas Neue"/>
            </a:endParaRPr>
          </a:p>
        </p:txBody>
      </p:sp>
      <p:sp>
        <p:nvSpPr>
          <p:cNvPr id="374" name="Google Shape;374;p51"/>
          <p:cNvSpPr txBox="1"/>
          <p:nvPr/>
        </p:nvSpPr>
        <p:spPr>
          <a:xfrm>
            <a:off x="7545273" y="1843150"/>
            <a:ext cx="1290900" cy="446400"/>
          </a:xfrm>
          <a:prstGeom prst="rect">
            <a:avLst/>
          </a:prstGeom>
          <a:noFill/>
          <a:ln>
            <a:noFill/>
          </a:ln>
        </p:spPr>
        <p:txBody>
          <a:bodyPr spcFirstLastPara="1" wrap="square" lIns="45700" tIns="22875" rIns="45700" bIns="22875" anchor="t" anchorCtr="0">
            <a:spAutoFit/>
          </a:bodyPr>
          <a:lstStyle/>
          <a:p>
            <a:pPr marL="0" marR="0" lvl="0" indent="0" algn="l" rtl="0">
              <a:lnSpc>
                <a:spcPct val="110000"/>
              </a:lnSpc>
              <a:spcBef>
                <a:spcPts val="0"/>
              </a:spcBef>
              <a:spcAft>
                <a:spcPts val="0"/>
              </a:spcAft>
              <a:buClr>
                <a:srgbClr val="7F7F7F"/>
              </a:buClr>
              <a:buSzPts val="1600"/>
              <a:buFont typeface="Twentieth Century"/>
              <a:buNone/>
            </a:pPr>
            <a:r>
              <a:rPr lang="en-US" sz="2600" b="1" i="0" u="none" strike="noStrike" cap="none">
                <a:solidFill>
                  <a:schemeClr val="dk1"/>
                </a:solidFill>
                <a:latin typeface="Bebas Neue"/>
                <a:ea typeface="Bebas Neue"/>
                <a:cs typeface="Bebas Neue"/>
                <a:sym typeface="Bebas Neue"/>
              </a:rPr>
              <a:t>OUTCOMES</a:t>
            </a:r>
            <a:endParaRPr sz="2600" b="1" i="0" u="none" strike="noStrike" cap="none">
              <a:solidFill>
                <a:schemeClr val="dk1"/>
              </a:solidFill>
              <a:latin typeface="Bebas Neue"/>
              <a:ea typeface="Bebas Neue"/>
              <a:cs typeface="Bebas Neue"/>
              <a:sym typeface="Bebas Neue"/>
            </a:endParaRPr>
          </a:p>
        </p:txBody>
      </p:sp>
      <p:sp>
        <p:nvSpPr>
          <p:cNvPr id="375" name="Google Shape;375;p51"/>
          <p:cNvSpPr/>
          <p:nvPr/>
        </p:nvSpPr>
        <p:spPr>
          <a:xfrm>
            <a:off x="2311063" y="3457173"/>
            <a:ext cx="296400" cy="242400"/>
          </a:xfrm>
          <a:prstGeom prst="rightArrow">
            <a:avLst>
              <a:gd name="adj1" fmla="val 50000"/>
              <a:gd name="adj2" fmla="val 50000"/>
            </a:avLst>
          </a:prstGeom>
          <a:solidFill>
            <a:schemeClr val="dk2"/>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00C3BB"/>
              </a:buClr>
              <a:buSzPts val="1200"/>
              <a:buFont typeface="Twentieth Century"/>
              <a:buNone/>
            </a:pPr>
            <a:endParaRPr sz="1500" b="0" i="0" u="none" strike="noStrike" cap="none">
              <a:solidFill>
                <a:srgbClr val="FFFFFF"/>
              </a:solidFill>
              <a:latin typeface="Poppins"/>
              <a:ea typeface="Poppins"/>
              <a:cs typeface="Poppins"/>
              <a:sym typeface="Poppins"/>
            </a:endParaRPr>
          </a:p>
        </p:txBody>
      </p:sp>
      <p:sp>
        <p:nvSpPr>
          <p:cNvPr id="376" name="Google Shape;376;p51"/>
          <p:cNvSpPr/>
          <p:nvPr/>
        </p:nvSpPr>
        <p:spPr>
          <a:xfrm>
            <a:off x="4595785" y="3437969"/>
            <a:ext cx="296400" cy="242400"/>
          </a:xfrm>
          <a:prstGeom prst="rightArrow">
            <a:avLst>
              <a:gd name="adj1" fmla="val 50000"/>
              <a:gd name="adj2" fmla="val 50000"/>
            </a:avLst>
          </a:prstGeom>
          <a:solidFill>
            <a:schemeClr val="dk2"/>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00C3BB"/>
              </a:buClr>
              <a:buSzPts val="1200"/>
              <a:buFont typeface="Twentieth Century"/>
              <a:buNone/>
            </a:pPr>
            <a:endParaRPr sz="1500" b="0" i="0" u="none" strike="noStrike" cap="none">
              <a:solidFill>
                <a:srgbClr val="FFFFFF"/>
              </a:solidFill>
              <a:latin typeface="Poppins"/>
              <a:ea typeface="Poppins"/>
              <a:cs typeface="Poppins"/>
              <a:sym typeface="Poppins"/>
            </a:endParaRPr>
          </a:p>
        </p:txBody>
      </p:sp>
      <p:sp>
        <p:nvSpPr>
          <p:cNvPr id="377" name="Google Shape;377;p51"/>
          <p:cNvSpPr/>
          <p:nvPr/>
        </p:nvSpPr>
        <p:spPr>
          <a:xfrm>
            <a:off x="6923403" y="3437969"/>
            <a:ext cx="296400" cy="242400"/>
          </a:xfrm>
          <a:prstGeom prst="rightArrow">
            <a:avLst>
              <a:gd name="adj1" fmla="val 50000"/>
              <a:gd name="adj2" fmla="val 50000"/>
            </a:avLst>
          </a:prstGeom>
          <a:solidFill>
            <a:schemeClr val="dk2"/>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00C3BB"/>
              </a:buClr>
              <a:buSzPts val="1200"/>
              <a:buFont typeface="Twentieth Century"/>
              <a:buNone/>
            </a:pPr>
            <a:endParaRPr sz="1500" b="0" i="0" u="none" strike="noStrike" cap="none">
              <a:solidFill>
                <a:srgbClr val="FFFFFF"/>
              </a:solidFill>
              <a:latin typeface="Poppins"/>
              <a:ea typeface="Poppins"/>
              <a:cs typeface="Poppins"/>
              <a:sym typeface="Poppins"/>
            </a:endParaRPr>
          </a:p>
        </p:txBody>
      </p:sp>
      <p:sp>
        <p:nvSpPr>
          <p:cNvPr id="378" name="Google Shape;378;p51"/>
          <p:cNvSpPr/>
          <p:nvPr/>
        </p:nvSpPr>
        <p:spPr>
          <a:xfrm>
            <a:off x="9273155" y="3437969"/>
            <a:ext cx="296400" cy="242400"/>
          </a:xfrm>
          <a:prstGeom prst="rightArrow">
            <a:avLst>
              <a:gd name="adj1" fmla="val 50000"/>
              <a:gd name="adj2" fmla="val 50000"/>
            </a:avLst>
          </a:prstGeom>
          <a:solidFill>
            <a:schemeClr val="dk2"/>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00C3BB"/>
              </a:buClr>
              <a:buSzPts val="1200"/>
              <a:buFont typeface="Twentieth Century"/>
              <a:buNone/>
            </a:pPr>
            <a:endParaRPr sz="1500" b="0" i="0" u="none" strike="noStrike" cap="none">
              <a:solidFill>
                <a:srgbClr val="FFFFFF"/>
              </a:solidFill>
              <a:latin typeface="Poppins"/>
              <a:ea typeface="Poppins"/>
              <a:cs typeface="Poppins"/>
              <a:sym typeface="Poppins"/>
            </a:endParaRPr>
          </a:p>
        </p:txBody>
      </p:sp>
      <p:sp>
        <p:nvSpPr>
          <p:cNvPr id="379" name="Google Shape;379;p51"/>
          <p:cNvSpPr txBox="1"/>
          <p:nvPr/>
        </p:nvSpPr>
        <p:spPr>
          <a:xfrm>
            <a:off x="2930970" y="3028038"/>
            <a:ext cx="1341300" cy="1298100"/>
          </a:xfrm>
          <a:prstGeom prst="rect">
            <a:avLst/>
          </a:prstGeom>
          <a:noFill/>
          <a:ln>
            <a:noFill/>
          </a:ln>
        </p:spPr>
        <p:txBody>
          <a:bodyPr spcFirstLastPara="1" wrap="square" lIns="25400" tIns="25400" rIns="25400" bIns="25400" anchor="ctr" anchorCtr="0">
            <a:spAutoFit/>
          </a:bodyPr>
          <a:lstStyle/>
          <a:p>
            <a:pPr marL="0" marR="0" lvl="0" indent="0" algn="ctr" rtl="0">
              <a:lnSpc>
                <a:spcPct val="110000"/>
              </a:lnSpc>
              <a:spcBef>
                <a:spcPts val="0"/>
              </a:spcBef>
              <a:spcAft>
                <a:spcPts val="0"/>
              </a:spcAft>
              <a:buClr>
                <a:schemeClr val="dk1"/>
              </a:buClr>
              <a:buSzPts val="4700"/>
              <a:buFont typeface="Twentieth Century"/>
              <a:buNone/>
            </a:pPr>
            <a:r>
              <a:rPr lang="en-US" sz="1500" b="1" i="0" u="none" strike="noStrike" cap="none">
                <a:solidFill>
                  <a:srgbClr val="FEFEFE"/>
                </a:solidFill>
                <a:latin typeface="Roboto"/>
                <a:ea typeface="Roboto"/>
                <a:cs typeface="Roboto"/>
                <a:sym typeface="Roboto"/>
              </a:rPr>
              <a:t>The things you are </a:t>
            </a:r>
            <a:r>
              <a:rPr lang="en-US" sz="1500" b="1" i="0" u="sng" strike="noStrike" cap="none">
                <a:solidFill>
                  <a:srgbClr val="FEFEFE"/>
                </a:solidFill>
                <a:latin typeface="Roboto"/>
                <a:ea typeface="Roboto"/>
                <a:cs typeface="Roboto"/>
                <a:sym typeface="Roboto"/>
              </a:rPr>
              <a:t>doing</a:t>
            </a:r>
            <a:r>
              <a:rPr lang="en-US" sz="1500" b="1" i="0" u="none" strike="noStrike" cap="none">
                <a:solidFill>
                  <a:srgbClr val="FEFEFE"/>
                </a:solidFill>
                <a:latin typeface="Roboto"/>
                <a:ea typeface="Roboto"/>
                <a:cs typeface="Roboto"/>
                <a:sym typeface="Roboto"/>
              </a:rPr>
              <a:t> in order to deliver the outputs</a:t>
            </a:r>
            <a:endParaRPr sz="1500" b="1" i="0" u="none" strike="noStrike" cap="none">
              <a:solidFill>
                <a:srgbClr val="FEFEFE"/>
              </a:solidFill>
              <a:latin typeface="Roboto"/>
              <a:ea typeface="Roboto"/>
              <a:cs typeface="Roboto"/>
              <a:sym typeface="Roboto"/>
            </a:endParaRPr>
          </a:p>
        </p:txBody>
      </p:sp>
      <p:sp>
        <p:nvSpPr>
          <p:cNvPr id="380" name="Google Shape;380;p51"/>
          <p:cNvSpPr txBox="1"/>
          <p:nvPr/>
        </p:nvSpPr>
        <p:spPr>
          <a:xfrm>
            <a:off x="5237133" y="3108863"/>
            <a:ext cx="1341300" cy="1044000"/>
          </a:xfrm>
          <a:prstGeom prst="rect">
            <a:avLst/>
          </a:prstGeom>
          <a:noFill/>
          <a:ln>
            <a:noFill/>
          </a:ln>
        </p:spPr>
        <p:txBody>
          <a:bodyPr spcFirstLastPara="1" wrap="square" lIns="25400" tIns="25400" rIns="25400" bIns="25400" anchor="ctr" anchorCtr="0">
            <a:spAutoFit/>
          </a:bodyPr>
          <a:lstStyle/>
          <a:p>
            <a:pPr marL="0" marR="0" lvl="0" indent="0" algn="ctr" rtl="0">
              <a:lnSpc>
                <a:spcPct val="110000"/>
              </a:lnSpc>
              <a:spcBef>
                <a:spcPts val="0"/>
              </a:spcBef>
              <a:spcAft>
                <a:spcPts val="0"/>
              </a:spcAft>
              <a:buClr>
                <a:schemeClr val="dk1"/>
              </a:buClr>
              <a:buSzPts val="4700"/>
              <a:buFont typeface="Twentieth Century"/>
              <a:buNone/>
            </a:pPr>
            <a:r>
              <a:rPr lang="en-US" sz="1500" b="1" i="0" u="none" strike="noStrike" cap="none">
                <a:solidFill>
                  <a:srgbClr val="FEFEFE"/>
                </a:solidFill>
                <a:latin typeface="Roboto"/>
                <a:ea typeface="Roboto"/>
                <a:cs typeface="Roboto"/>
                <a:sym typeface="Roboto"/>
              </a:rPr>
              <a:t>What you are </a:t>
            </a:r>
            <a:r>
              <a:rPr lang="en-US" sz="1500" b="1" i="0" u="sng" strike="noStrike" cap="none">
                <a:solidFill>
                  <a:srgbClr val="FEFEFE"/>
                </a:solidFill>
                <a:latin typeface="Roboto"/>
                <a:ea typeface="Roboto"/>
                <a:cs typeface="Roboto"/>
                <a:sym typeface="Roboto"/>
              </a:rPr>
              <a:t>delivering</a:t>
            </a:r>
            <a:r>
              <a:rPr lang="en-US" sz="1500" b="1" i="0" u="none" strike="noStrike" cap="none">
                <a:solidFill>
                  <a:srgbClr val="FEFEFE"/>
                </a:solidFill>
                <a:latin typeface="Roboto"/>
                <a:ea typeface="Roboto"/>
                <a:cs typeface="Roboto"/>
                <a:sym typeface="Roboto"/>
              </a:rPr>
              <a:t> as a result of activities</a:t>
            </a:r>
            <a:endParaRPr sz="1500" b="1" i="0" u="none" strike="noStrike" cap="none">
              <a:solidFill>
                <a:srgbClr val="FEFEFE"/>
              </a:solidFill>
              <a:latin typeface="Roboto"/>
              <a:ea typeface="Roboto"/>
              <a:cs typeface="Roboto"/>
              <a:sym typeface="Roboto"/>
            </a:endParaRPr>
          </a:p>
        </p:txBody>
      </p:sp>
      <p:sp>
        <p:nvSpPr>
          <p:cNvPr id="381" name="Google Shape;381;p51"/>
          <p:cNvSpPr txBox="1"/>
          <p:nvPr/>
        </p:nvSpPr>
        <p:spPr>
          <a:xfrm>
            <a:off x="9876021" y="2951638"/>
            <a:ext cx="1341300" cy="1044000"/>
          </a:xfrm>
          <a:prstGeom prst="rect">
            <a:avLst/>
          </a:prstGeom>
          <a:noFill/>
          <a:ln>
            <a:noFill/>
          </a:ln>
        </p:spPr>
        <p:txBody>
          <a:bodyPr spcFirstLastPara="1" wrap="square" lIns="25400" tIns="25400" rIns="25400" bIns="25400" anchor="ctr" anchorCtr="0">
            <a:spAutoFit/>
          </a:bodyPr>
          <a:lstStyle/>
          <a:p>
            <a:pPr marL="0" marR="0" lvl="0" indent="0" algn="ctr" rtl="0">
              <a:lnSpc>
                <a:spcPct val="110000"/>
              </a:lnSpc>
              <a:spcBef>
                <a:spcPts val="0"/>
              </a:spcBef>
              <a:spcAft>
                <a:spcPts val="0"/>
              </a:spcAft>
              <a:buClr>
                <a:schemeClr val="dk1"/>
              </a:buClr>
              <a:buSzPts val="4700"/>
              <a:buFont typeface="Twentieth Century"/>
              <a:buNone/>
            </a:pPr>
            <a:r>
              <a:rPr lang="en-US" sz="1500" b="1">
                <a:solidFill>
                  <a:srgbClr val="FEFEFE"/>
                </a:solidFill>
                <a:latin typeface="Roboto"/>
                <a:ea typeface="Roboto"/>
                <a:cs typeface="Roboto"/>
                <a:sym typeface="Roboto"/>
              </a:rPr>
              <a:t>The ultimate, long-term outcome on people’s lives</a:t>
            </a:r>
            <a:endParaRPr sz="1500" b="1" i="0" u="none" strike="noStrike" cap="none">
              <a:solidFill>
                <a:srgbClr val="FEFEFE"/>
              </a:solidFill>
              <a:latin typeface="Roboto"/>
              <a:ea typeface="Roboto"/>
              <a:cs typeface="Roboto"/>
              <a:sym typeface="Roboto"/>
            </a:endParaRPr>
          </a:p>
        </p:txBody>
      </p:sp>
      <p:sp>
        <p:nvSpPr>
          <p:cNvPr id="382" name="Google Shape;382;p51"/>
          <p:cNvSpPr txBox="1"/>
          <p:nvPr/>
        </p:nvSpPr>
        <p:spPr>
          <a:xfrm>
            <a:off x="7452075" y="2800438"/>
            <a:ext cx="1588800" cy="1552200"/>
          </a:xfrm>
          <a:prstGeom prst="rect">
            <a:avLst/>
          </a:prstGeom>
          <a:noFill/>
          <a:ln>
            <a:noFill/>
          </a:ln>
        </p:spPr>
        <p:txBody>
          <a:bodyPr spcFirstLastPara="1" wrap="square" lIns="25400" tIns="25400" rIns="25400" bIns="25400" anchor="ctr" anchorCtr="0">
            <a:spAutoFit/>
          </a:bodyPr>
          <a:lstStyle/>
          <a:p>
            <a:pPr marL="0" marR="0" lvl="0" indent="0" algn="ctr" rtl="0">
              <a:lnSpc>
                <a:spcPct val="110000"/>
              </a:lnSpc>
              <a:spcBef>
                <a:spcPts val="0"/>
              </a:spcBef>
              <a:spcAft>
                <a:spcPts val="0"/>
              </a:spcAft>
              <a:buClr>
                <a:schemeClr val="dk1"/>
              </a:buClr>
              <a:buSzPts val="4700"/>
              <a:buFont typeface="Twentieth Century"/>
              <a:buNone/>
            </a:pPr>
            <a:r>
              <a:rPr lang="en-US" sz="1500" b="1" i="0" strike="noStrike" cap="none">
                <a:solidFill>
                  <a:schemeClr val="lt1"/>
                </a:solidFill>
                <a:latin typeface="Roboto"/>
                <a:ea typeface="Roboto"/>
                <a:cs typeface="Roboto"/>
                <a:sym typeface="Roboto"/>
              </a:rPr>
              <a:t>The changes that your outputs lead to</a:t>
            </a:r>
            <a:r>
              <a:rPr lang="en-US" sz="1500" b="1">
                <a:solidFill>
                  <a:schemeClr val="lt1"/>
                </a:solidFill>
                <a:latin typeface="Roboto"/>
                <a:ea typeface="Roboto"/>
                <a:cs typeface="Roboto"/>
                <a:sym typeface="Roboto"/>
              </a:rPr>
              <a:t>. </a:t>
            </a:r>
            <a:endParaRPr sz="1500" b="1">
              <a:solidFill>
                <a:schemeClr val="lt1"/>
              </a:solidFill>
              <a:latin typeface="Roboto"/>
              <a:ea typeface="Roboto"/>
              <a:cs typeface="Roboto"/>
              <a:sym typeface="Roboto"/>
            </a:endParaRPr>
          </a:p>
          <a:p>
            <a:pPr marL="0" marR="0" lvl="0" indent="0" algn="ctr" rtl="0">
              <a:lnSpc>
                <a:spcPct val="110000"/>
              </a:lnSpc>
              <a:spcBef>
                <a:spcPts val="0"/>
              </a:spcBef>
              <a:spcAft>
                <a:spcPts val="0"/>
              </a:spcAft>
              <a:buClr>
                <a:schemeClr val="dk1"/>
              </a:buClr>
              <a:buSzPts val="4700"/>
              <a:buFont typeface="Twentieth Century"/>
              <a:buNone/>
            </a:pPr>
            <a:r>
              <a:rPr lang="en-US" sz="1500" b="1">
                <a:solidFill>
                  <a:schemeClr val="lt1"/>
                </a:solidFill>
                <a:latin typeface="Roboto"/>
                <a:ea typeface="Roboto"/>
                <a:cs typeface="Roboto"/>
                <a:sym typeface="Roboto"/>
              </a:rPr>
              <a:t>The </a:t>
            </a:r>
            <a:r>
              <a:rPr lang="en-US" sz="1500" b="1" u="sng">
                <a:solidFill>
                  <a:schemeClr val="lt1"/>
                </a:solidFill>
                <a:latin typeface="Roboto"/>
                <a:ea typeface="Roboto"/>
                <a:cs typeface="Roboto"/>
                <a:sym typeface="Roboto"/>
              </a:rPr>
              <a:t>changes you are contributing to.</a:t>
            </a:r>
            <a:endParaRPr sz="1500" b="1" i="0" u="sng" strike="noStrike" cap="none">
              <a:solidFill>
                <a:schemeClr val="lt1"/>
              </a:solidFill>
              <a:latin typeface="Roboto"/>
              <a:ea typeface="Roboto"/>
              <a:cs typeface="Roboto"/>
              <a:sym typeface="Roboto"/>
            </a:endParaRPr>
          </a:p>
        </p:txBody>
      </p:sp>
      <p:sp>
        <p:nvSpPr>
          <p:cNvPr id="383" name="Google Shape;383;p51"/>
          <p:cNvSpPr txBox="1"/>
          <p:nvPr/>
        </p:nvSpPr>
        <p:spPr>
          <a:xfrm>
            <a:off x="646264" y="3235763"/>
            <a:ext cx="1341300" cy="790200"/>
          </a:xfrm>
          <a:prstGeom prst="rect">
            <a:avLst/>
          </a:prstGeom>
          <a:noFill/>
          <a:ln>
            <a:noFill/>
          </a:ln>
        </p:spPr>
        <p:txBody>
          <a:bodyPr spcFirstLastPara="1" wrap="square" lIns="25400" tIns="25400" rIns="25400" bIns="25400" anchor="ctr" anchorCtr="0">
            <a:spAutoFit/>
          </a:bodyPr>
          <a:lstStyle/>
          <a:p>
            <a:pPr marL="0" marR="0" lvl="0" indent="0" algn="ctr" rtl="0">
              <a:lnSpc>
                <a:spcPct val="110000"/>
              </a:lnSpc>
              <a:spcBef>
                <a:spcPts val="0"/>
              </a:spcBef>
              <a:spcAft>
                <a:spcPts val="0"/>
              </a:spcAft>
              <a:buClr>
                <a:schemeClr val="dk1"/>
              </a:buClr>
              <a:buSzPts val="4700"/>
              <a:buFont typeface="Twentieth Century"/>
              <a:buNone/>
            </a:pPr>
            <a:r>
              <a:rPr lang="en-US" sz="1500" b="1" i="0" u="none" strike="noStrike" cap="none">
                <a:solidFill>
                  <a:srgbClr val="FEFEFE"/>
                </a:solidFill>
                <a:latin typeface="Roboto"/>
                <a:ea typeface="Roboto"/>
                <a:cs typeface="Roboto"/>
                <a:sym typeface="Roboto"/>
              </a:rPr>
              <a:t>The challenge/ burden you are addressing</a:t>
            </a:r>
            <a:endParaRPr sz="1500" b="1" i="0" u="none" strike="noStrike" cap="none">
              <a:solidFill>
                <a:srgbClr val="FEFEFE"/>
              </a:solidFill>
              <a:latin typeface="Roboto"/>
              <a:ea typeface="Roboto"/>
              <a:cs typeface="Roboto"/>
              <a:sym typeface="Roboto"/>
            </a:endParaRPr>
          </a:p>
        </p:txBody>
      </p:sp>
      <p:sp>
        <p:nvSpPr>
          <p:cNvPr id="384" name="Google Shape;384;p51"/>
          <p:cNvSpPr txBox="1"/>
          <p:nvPr/>
        </p:nvSpPr>
        <p:spPr>
          <a:xfrm>
            <a:off x="10766533" y="6171467"/>
            <a:ext cx="948000" cy="538800"/>
          </a:xfrm>
          <a:prstGeom prst="rect">
            <a:avLst/>
          </a:prstGeom>
          <a:solidFill>
            <a:srgbClr val="FFFFFF"/>
          </a:solidFill>
          <a:ln>
            <a:noFill/>
          </a:ln>
        </p:spPr>
        <p:txBody>
          <a:bodyPr spcFirstLastPara="1" wrap="square" lIns="121900" tIns="121900" rIns="121900" bIns="121900" anchor="t" anchorCtr="0">
            <a:spAutoFit/>
          </a:bodyPr>
          <a:lstStyle/>
          <a:p>
            <a:pPr marL="0" marR="0" lvl="0" indent="0" algn="l"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Arial"/>
              <a:ea typeface="Arial"/>
              <a:cs typeface="Arial"/>
              <a:sym typeface="Arial"/>
            </a:endParaRPr>
          </a:p>
        </p:txBody>
      </p:sp>
      <p:sp>
        <p:nvSpPr>
          <p:cNvPr id="385" name="Google Shape;385;p51"/>
          <p:cNvSpPr/>
          <p:nvPr/>
        </p:nvSpPr>
        <p:spPr>
          <a:xfrm>
            <a:off x="4167800" y="5503425"/>
            <a:ext cx="6063900" cy="602400"/>
          </a:xfrm>
          <a:prstGeom prst="roundRect">
            <a:avLst>
              <a:gd name="adj" fmla="val 16667"/>
            </a:avLst>
          </a:prstGeom>
          <a:noFill/>
          <a:ln w="1905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500" b="1">
              <a:solidFill>
                <a:schemeClr val="dk1"/>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500"/>
              <a:buFont typeface="Arial"/>
              <a:buNone/>
            </a:pPr>
            <a:r>
              <a:rPr lang="en-US" sz="1500" b="1" i="0" u="none" strike="noStrike" cap="none">
                <a:solidFill>
                  <a:schemeClr val="accent5"/>
                </a:solidFill>
                <a:latin typeface="Roboto"/>
                <a:ea typeface="Roboto"/>
                <a:cs typeface="Roboto"/>
                <a:sym typeface="Roboto"/>
              </a:rPr>
              <a:t>ASSUMPTIONS</a:t>
            </a:r>
            <a:endParaRPr sz="1500" b="1" i="0" u="none" strike="noStrike" cap="none">
              <a:solidFill>
                <a:schemeClr val="accent5"/>
              </a:solidFill>
              <a:latin typeface="Roboto"/>
              <a:ea typeface="Roboto"/>
              <a:cs typeface="Roboto"/>
              <a:sym typeface="Roboto"/>
            </a:endParaRPr>
          </a:p>
          <a:p>
            <a:pPr marL="609600" marR="0" lvl="0" indent="0" algn="l" rtl="0">
              <a:lnSpc>
                <a:spcPct val="100000"/>
              </a:lnSpc>
              <a:spcBef>
                <a:spcPts val="0"/>
              </a:spcBef>
              <a:spcAft>
                <a:spcPts val="0"/>
              </a:spcAft>
              <a:buNone/>
            </a:pPr>
            <a:endParaRPr sz="1900" b="0" i="0" u="none" strike="noStrike" cap="none">
              <a:solidFill>
                <a:schemeClr val="dk1"/>
              </a:solidFill>
              <a:latin typeface="Arial"/>
              <a:ea typeface="Arial"/>
              <a:cs typeface="Arial"/>
              <a:sym typeface="Arial"/>
            </a:endParaRPr>
          </a:p>
        </p:txBody>
      </p:sp>
      <p:sp>
        <p:nvSpPr>
          <p:cNvPr id="386" name="Google Shape;386;p51"/>
          <p:cNvSpPr/>
          <p:nvPr/>
        </p:nvSpPr>
        <p:spPr>
          <a:xfrm rot="-2697505">
            <a:off x="2012346" y="5383606"/>
            <a:ext cx="584636" cy="267711"/>
          </a:xfrm>
          <a:prstGeom prst="rightArrow">
            <a:avLst>
              <a:gd name="adj1" fmla="val 50000"/>
              <a:gd name="adj2" fmla="val 50000"/>
            </a:avLst>
          </a:prstGeom>
          <a:solidFill>
            <a:schemeClr val="lt1"/>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00C3BB"/>
              </a:buClr>
              <a:buSzPts val="1200"/>
              <a:buFont typeface="Twentieth Century"/>
              <a:buNone/>
            </a:pPr>
            <a:endParaRPr sz="1500" b="0" i="0" u="none" strike="noStrike" cap="none">
              <a:solidFill>
                <a:srgbClr val="FFFFFF"/>
              </a:solidFill>
              <a:latin typeface="Poppins"/>
              <a:ea typeface="Poppins"/>
              <a:cs typeface="Poppins"/>
              <a:sym typeface="Poppins"/>
            </a:endParaRPr>
          </a:p>
        </p:txBody>
      </p:sp>
      <p:sp>
        <p:nvSpPr>
          <p:cNvPr id="387" name="Google Shape;387;p51"/>
          <p:cNvSpPr/>
          <p:nvPr/>
        </p:nvSpPr>
        <p:spPr>
          <a:xfrm rot="-5394708">
            <a:off x="4451754" y="5072732"/>
            <a:ext cx="584701" cy="267600"/>
          </a:xfrm>
          <a:prstGeom prst="rightArrow">
            <a:avLst>
              <a:gd name="adj1" fmla="val 50000"/>
              <a:gd name="adj2" fmla="val 50000"/>
            </a:avLst>
          </a:prstGeom>
          <a:solidFill>
            <a:schemeClr val="dk2"/>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00C3BB"/>
              </a:buClr>
              <a:buSzPts val="1200"/>
              <a:buFont typeface="Twentieth Century"/>
              <a:buNone/>
            </a:pPr>
            <a:endParaRPr sz="1500" b="0" i="0" u="none" strike="noStrike" cap="none">
              <a:solidFill>
                <a:srgbClr val="FFFFFF"/>
              </a:solidFill>
              <a:latin typeface="Poppins"/>
              <a:ea typeface="Poppins"/>
              <a:cs typeface="Poppins"/>
              <a:sym typeface="Poppins"/>
            </a:endParaRPr>
          </a:p>
        </p:txBody>
      </p:sp>
      <p:sp>
        <p:nvSpPr>
          <p:cNvPr id="388" name="Google Shape;388;p51"/>
          <p:cNvSpPr/>
          <p:nvPr/>
        </p:nvSpPr>
        <p:spPr>
          <a:xfrm rot="-5394708">
            <a:off x="6795654" y="5072732"/>
            <a:ext cx="584701" cy="267600"/>
          </a:xfrm>
          <a:prstGeom prst="rightArrow">
            <a:avLst>
              <a:gd name="adj1" fmla="val 50000"/>
              <a:gd name="adj2" fmla="val 50000"/>
            </a:avLst>
          </a:prstGeom>
          <a:solidFill>
            <a:schemeClr val="dk2"/>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00C3BB"/>
              </a:buClr>
              <a:buSzPts val="1200"/>
              <a:buFont typeface="Twentieth Century"/>
              <a:buNone/>
            </a:pPr>
            <a:endParaRPr sz="1500" b="0" i="0" u="none" strike="noStrike" cap="none">
              <a:solidFill>
                <a:srgbClr val="FFFFFF"/>
              </a:solidFill>
              <a:latin typeface="Poppins"/>
              <a:ea typeface="Poppins"/>
              <a:cs typeface="Poppins"/>
              <a:sym typeface="Poppins"/>
            </a:endParaRPr>
          </a:p>
        </p:txBody>
      </p:sp>
      <p:sp>
        <p:nvSpPr>
          <p:cNvPr id="389" name="Google Shape;389;p51"/>
          <p:cNvSpPr/>
          <p:nvPr/>
        </p:nvSpPr>
        <p:spPr>
          <a:xfrm rot="-5394708">
            <a:off x="9186170" y="5072732"/>
            <a:ext cx="584701" cy="267600"/>
          </a:xfrm>
          <a:prstGeom prst="rightArrow">
            <a:avLst>
              <a:gd name="adj1" fmla="val 50000"/>
              <a:gd name="adj2" fmla="val 50000"/>
            </a:avLst>
          </a:prstGeom>
          <a:solidFill>
            <a:schemeClr val="dk2"/>
          </a:solidFill>
          <a:ln>
            <a:noFill/>
          </a:ln>
        </p:spPr>
        <p:txBody>
          <a:bodyPr spcFirstLastPara="1" wrap="square" lIns="0" tIns="0" rIns="0" bIns="0" anchor="ctr" anchorCtr="0">
            <a:noAutofit/>
          </a:bodyPr>
          <a:lstStyle/>
          <a:p>
            <a:pPr marL="0" marR="0" lvl="0" indent="0" algn="l" rtl="0">
              <a:lnSpc>
                <a:spcPct val="110000"/>
              </a:lnSpc>
              <a:spcBef>
                <a:spcPts val="0"/>
              </a:spcBef>
              <a:spcAft>
                <a:spcPts val="0"/>
              </a:spcAft>
              <a:buClr>
                <a:srgbClr val="00C3BB"/>
              </a:buClr>
              <a:buSzPts val="1200"/>
              <a:buFont typeface="Twentieth Century"/>
              <a:buNone/>
            </a:pPr>
            <a:endParaRPr sz="1500" b="0" i="0" u="none" strike="noStrike" cap="none">
              <a:solidFill>
                <a:srgbClr val="FFFFFF"/>
              </a:solidFill>
              <a:latin typeface="Poppins"/>
              <a:ea typeface="Poppins"/>
              <a:cs typeface="Poppins"/>
              <a:sym typeface="Poppins"/>
            </a:endParaRPr>
          </a:p>
        </p:txBody>
      </p:sp>
      <p:sp>
        <p:nvSpPr>
          <p:cNvPr id="390" name="Google Shape;390;p51"/>
          <p:cNvSpPr txBox="1"/>
          <p:nvPr/>
        </p:nvSpPr>
        <p:spPr>
          <a:xfrm>
            <a:off x="10997950" y="6056425"/>
            <a:ext cx="1047900" cy="768900"/>
          </a:xfrm>
          <a:prstGeom prst="rect">
            <a:avLst/>
          </a:prstGeom>
          <a:noFill/>
          <a:ln>
            <a:noFill/>
          </a:ln>
        </p:spPr>
        <p:txBody>
          <a:bodyPr spcFirstLastPara="1" wrap="square" lIns="91425" tIns="91425" rIns="91425" bIns="91425" anchor="t" anchorCtr="0">
            <a:normAutofit fontScale="40000" lnSpcReduction="20000"/>
          </a:bodyPr>
          <a:lstStyle/>
          <a:p>
            <a:pPr marL="0" lvl="0" indent="0" algn="l" rtl="0">
              <a:spcBef>
                <a:spcPts val="0"/>
              </a:spcBef>
              <a:spcAft>
                <a:spcPts val="0"/>
              </a:spcAft>
              <a:buNone/>
            </a:pPr>
            <a:r>
              <a:rPr lang="en-US" sz="2800">
                <a:solidFill>
                  <a:schemeClr val="dk1"/>
                </a:solidFill>
                <a:latin typeface="Calibri"/>
                <a:ea typeface="Calibri"/>
                <a:cs typeface="Calibri"/>
                <a:sym typeface="Calibri"/>
              </a:rPr>
              <a:t>Adapted from: Rebecca Calder, PhD, Kore Global</a:t>
            </a:r>
            <a:endParaRPr sz="2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1"/>
                                          </p:stCondLst>
                                        </p:cTn>
                                        <p:tgtEl>
                                          <p:spTgt spid="386"/>
                                        </p:tgtEl>
                                        <p:attrNameLst>
                                          <p:attrName>style.visibility</p:attrName>
                                        </p:attrNameLst>
                                      </p:cBhvr>
                                      <p:to>
                                        <p:strVal val="hidden"/>
                                      </p:to>
                                    </p:set>
                                  </p:childTnLst>
                                </p:cTn>
                              </p:par>
                            </p:childTnLst>
                          </p:cTn>
                        </p:par>
                        <p:par>
                          <p:cTn id="7" fill="hold">
                            <p:stCondLst>
                              <p:cond delay="1"/>
                            </p:stCondLst>
                            <p:childTnLst>
                              <p:par>
                                <p:cTn id="8" presetID="1" presetClass="entr" presetSubtype="0" fill="hold" nodeType="afterEffect">
                                  <p:stCondLst>
                                    <p:cond delay="0"/>
                                  </p:stCondLst>
                                  <p:childTnLst>
                                    <p:set>
                                      <p:cBhvr>
                                        <p:cTn id="9" dur="1" fill="hold">
                                          <p:stCondLst>
                                            <p:cond delay="0"/>
                                          </p:stCondLst>
                                        </p:cTn>
                                        <p:tgtEl>
                                          <p:spTgt spid="385"/>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387"/>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88"/>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7" name="Google Shape;397;p52"/>
          <p:cNvSpPr txBox="1">
            <a:spLocks noGrp="1"/>
          </p:cNvSpPr>
          <p:nvPr>
            <p:ph type="title" idx="4294967295"/>
          </p:nvPr>
        </p:nvSpPr>
        <p:spPr>
          <a:xfrm>
            <a:off x="273883" y="317000"/>
            <a:ext cx="121920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latin typeface="Bebas Neue"/>
                <a:ea typeface="Bebas Neue"/>
                <a:cs typeface="Bebas Neue"/>
                <a:sym typeface="Bebas Neue"/>
              </a:rPr>
              <a:t>A360 simplified theory of change</a:t>
            </a:r>
            <a:endParaRPr b="1">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accent3"/>
              </a:solidFill>
              <a:latin typeface="Poppins"/>
              <a:ea typeface="Poppins"/>
              <a:cs typeface="Poppins"/>
              <a:sym typeface="Poppins"/>
            </a:endParaRPr>
          </a:p>
        </p:txBody>
      </p:sp>
      <p:sp>
        <p:nvSpPr>
          <p:cNvPr id="398" name="Google Shape;398;p52"/>
          <p:cNvSpPr/>
          <p:nvPr/>
        </p:nvSpPr>
        <p:spPr>
          <a:xfrm>
            <a:off x="2156725" y="1363425"/>
            <a:ext cx="9092400" cy="939000"/>
          </a:xfrm>
          <a:prstGeom prst="roundRect">
            <a:avLst>
              <a:gd name="adj" fmla="val 16667"/>
            </a:avLst>
          </a:prstGeom>
          <a:solidFill>
            <a:schemeClr val="lt1"/>
          </a:solid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Adolescent girls in Ethiopia, Kenya, and Nigeria are able to define and act on their goals.</a:t>
            </a:r>
            <a:endParaRPr sz="2100">
              <a:solidFill>
                <a:schemeClr val="dk1"/>
              </a:solidFill>
              <a:latin typeface="Roboto"/>
              <a:ea typeface="Roboto"/>
              <a:cs typeface="Roboto"/>
              <a:sym typeface="Roboto"/>
            </a:endParaRPr>
          </a:p>
        </p:txBody>
      </p:sp>
      <p:sp>
        <p:nvSpPr>
          <p:cNvPr id="399" name="Google Shape;399;p52"/>
          <p:cNvSpPr/>
          <p:nvPr/>
        </p:nvSpPr>
        <p:spPr>
          <a:xfrm>
            <a:off x="2156725" y="2788150"/>
            <a:ext cx="4429200" cy="1213800"/>
          </a:xfrm>
          <a:prstGeom prst="roundRect">
            <a:avLst>
              <a:gd name="adj" fmla="val 16667"/>
            </a:avLst>
          </a:prstGeom>
          <a:solidFill>
            <a:schemeClr val="lt1"/>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700" b="1">
                <a:latin typeface="Roboto"/>
                <a:ea typeface="Roboto"/>
                <a:cs typeface="Roboto"/>
                <a:sym typeface="Roboto"/>
              </a:rPr>
              <a:t>Primary outcome 1: </a:t>
            </a:r>
            <a:r>
              <a:rPr lang="en-US" sz="1700">
                <a:latin typeface="Roboto"/>
                <a:ea typeface="Roboto"/>
                <a:cs typeface="Roboto"/>
                <a:sym typeface="Roboto"/>
              </a:rPr>
              <a:t>Adolescent girls can start, stop, and continue </a:t>
            </a:r>
            <a:r>
              <a:rPr lang="en-US" sz="1700" b="1">
                <a:latin typeface="Roboto"/>
                <a:ea typeface="Roboto"/>
                <a:cs typeface="Roboto"/>
                <a:sym typeface="Roboto"/>
              </a:rPr>
              <a:t>contraceptive use</a:t>
            </a:r>
            <a:r>
              <a:rPr lang="en-US" sz="1700">
                <a:latin typeface="Roboto"/>
                <a:ea typeface="Roboto"/>
                <a:cs typeface="Roboto"/>
                <a:sym typeface="Roboto"/>
              </a:rPr>
              <a:t> according to their fertility preferences and aspirations.</a:t>
            </a:r>
            <a:endParaRPr sz="1700">
              <a:latin typeface="Roboto"/>
              <a:ea typeface="Roboto"/>
              <a:cs typeface="Roboto"/>
              <a:sym typeface="Roboto"/>
            </a:endParaRPr>
          </a:p>
        </p:txBody>
      </p:sp>
      <p:sp>
        <p:nvSpPr>
          <p:cNvPr id="400" name="Google Shape;400;p52"/>
          <p:cNvSpPr/>
          <p:nvPr/>
        </p:nvSpPr>
        <p:spPr>
          <a:xfrm>
            <a:off x="6819900" y="2788175"/>
            <a:ext cx="4429200" cy="1213800"/>
          </a:xfrm>
          <a:prstGeom prst="roundRect">
            <a:avLst>
              <a:gd name="adj" fmla="val 16667"/>
            </a:avLst>
          </a:prstGeom>
          <a:solidFill>
            <a:schemeClr val="l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700" b="1">
                <a:latin typeface="Roboto"/>
                <a:ea typeface="Roboto"/>
                <a:cs typeface="Roboto"/>
                <a:sym typeface="Roboto"/>
              </a:rPr>
              <a:t>Primary outcome 2:  </a:t>
            </a:r>
            <a:r>
              <a:rPr lang="en-US" sz="1700">
                <a:latin typeface="Roboto"/>
                <a:ea typeface="Roboto"/>
                <a:cs typeface="Roboto"/>
                <a:sym typeface="Roboto"/>
              </a:rPr>
              <a:t>Adolescent girls have </a:t>
            </a:r>
            <a:r>
              <a:rPr lang="en-US" sz="1700" b="1">
                <a:latin typeface="Roboto"/>
                <a:ea typeface="Roboto"/>
                <a:cs typeface="Roboto"/>
                <a:sym typeface="Roboto"/>
              </a:rPr>
              <a:t>agency</a:t>
            </a:r>
            <a:r>
              <a:rPr lang="en-US" sz="1700">
                <a:latin typeface="Roboto"/>
                <a:ea typeface="Roboto"/>
                <a:cs typeface="Roboto"/>
                <a:sym typeface="Roboto"/>
              </a:rPr>
              <a:t> in using contraception.</a:t>
            </a:r>
            <a:endParaRPr sz="1700">
              <a:latin typeface="Roboto"/>
              <a:ea typeface="Roboto"/>
              <a:cs typeface="Roboto"/>
              <a:sym typeface="Roboto"/>
            </a:endParaRPr>
          </a:p>
        </p:txBody>
      </p:sp>
      <p:sp>
        <p:nvSpPr>
          <p:cNvPr id="401" name="Google Shape;401;p52"/>
          <p:cNvSpPr/>
          <p:nvPr/>
        </p:nvSpPr>
        <p:spPr>
          <a:xfrm>
            <a:off x="6819900" y="4211425"/>
            <a:ext cx="4429200" cy="2499600"/>
          </a:xfrm>
          <a:prstGeom prst="roundRect">
            <a:avLst>
              <a:gd name="adj" fmla="val 11378"/>
            </a:avLst>
          </a:prstGeom>
          <a:solidFill>
            <a:schemeClr val="l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700" b="1" dirty="0">
                <a:latin typeface="Roboto"/>
                <a:ea typeface="Roboto"/>
                <a:cs typeface="Roboto"/>
                <a:sym typeface="Roboto"/>
              </a:rPr>
              <a:t>Adolescent girls:</a:t>
            </a:r>
            <a:endParaRPr sz="1700" b="1" dirty="0">
              <a:latin typeface="Roboto"/>
              <a:ea typeface="Roboto"/>
              <a:cs typeface="Roboto"/>
              <a:sym typeface="Roboto"/>
            </a:endParaRPr>
          </a:p>
          <a:p>
            <a:pPr marL="457200" lvl="0" indent="-336550" algn="l" rtl="0">
              <a:spcBef>
                <a:spcPts val="0"/>
              </a:spcBef>
              <a:spcAft>
                <a:spcPts val="0"/>
              </a:spcAft>
              <a:buSzPts val="1700"/>
              <a:buFont typeface="Roboto"/>
              <a:buChar char="●"/>
            </a:pPr>
            <a:r>
              <a:rPr lang="en-US" sz="1700" dirty="0">
                <a:latin typeface="Roboto"/>
                <a:ea typeface="Roboto"/>
                <a:cs typeface="Roboto"/>
                <a:sym typeface="Roboto"/>
              </a:rPr>
              <a:t>have self-efficacy in using contraception</a:t>
            </a:r>
            <a:endParaRPr sz="1700" dirty="0">
              <a:latin typeface="Roboto"/>
              <a:ea typeface="Roboto"/>
              <a:cs typeface="Roboto"/>
              <a:sym typeface="Roboto"/>
            </a:endParaRPr>
          </a:p>
          <a:p>
            <a:pPr marL="457200" marR="0" lvl="0" indent="-336550" algn="l" rtl="0">
              <a:spcBef>
                <a:spcPts val="0"/>
              </a:spcBef>
              <a:spcAft>
                <a:spcPts val="0"/>
              </a:spcAft>
              <a:buSzPts val="1700"/>
              <a:buFont typeface="Roboto"/>
              <a:buChar char="●"/>
            </a:pPr>
            <a:r>
              <a:rPr lang="en-US" sz="1700" dirty="0">
                <a:latin typeface="Roboto"/>
                <a:ea typeface="Roboto"/>
                <a:cs typeface="Roboto"/>
                <a:sym typeface="Roboto"/>
              </a:rPr>
              <a:t>make decisions about their contraceptive use independently or jointly </a:t>
            </a:r>
            <a:endParaRPr sz="1700" dirty="0">
              <a:latin typeface="Roboto"/>
              <a:ea typeface="Roboto"/>
              <a:cs typeface="Roboto"/>
              <a:sym typeface="Roboto"/>
            </a:endParaRPr>
          </a:p>
          <a:p>
            <a:pPr marL="457200" lvl="0" indent="-336550" algn="l" rtl="0">
              <a:spcBef>
                <a:spcPts val="0"/>
              </a:spcBef>
              <a:spcAft>
                <a:spcPts val="0"/>
              </a:spcAft>
              <a:buSzPts val="1700"/>
              <a:buFont typeface="Roboto"/>
              <a:buChar char="●"/>
            </a:pPr>
            <a:r>
              <a:rPr lang="en-US" sz="1700" dirty="0">
                <a:latin typeface="Roboto"/>
                <a:ea typeface="Roboto"/>
                <a:cs typeface="Roboto"/>
                <a:sym typeface="Roboto"/>
              </a:rPr>
              <a:t>are able to negotiate with their partners </a:t>
            </a:r>
            <a:endParaRPr sz="1700" dirty="0">
              <a:latin typeface="Roboto"/>
              <a:ea typeface="Roboto"/>
              <a:cs typeface="Roboto"/>
              <a:sym typeface="Roboto"/>
            </a:endParaRPr>
          </a:p>
          <a:p>
            <a:pPr marL="457200" lvl="0" indent="-336550" algn="l" rtl="0">
              <a:spcBef>
                <a:spcPts val="0"/>
              </a:spcBef>
              <a:spcAft>
                <a:spcPts val="0"/>
              </a:spcAft>
              <a:buSzPts val="1700"/>
              <a:buFont typeface="Roboto"/>
              <a:buChar char="●"/>
            </a:pPr>
            <a:r>
              <a:rPr lang="en-US" sz="1700" dirty="0">
                <a:latin typeface="Roboto"/>
                <a:ea typeface="Roboto"/>
                <a:cs typeface="Roboto"/>
                <a:sym typeface="Roboto"/>
              </a:rPr>
              <a:t>have increased human capital</a:t>
            </a:r>
            <a:endParaRPr sz="1700" dirty="0">
              <a:latin typeface="Roboto"/>
              <a:ea typeface="Roboto"/>
              <a:cs typeface="Roboto"/>
              <a:sym typeface="Roboto"/>
            </a:endParaRPr>
          </a:p>
        </p:txBody>
      </p:sp>
      <p:sp>
        <p:nvSpPr>
          <p:cNvPr id="402" name="Google Shape;402;p52"/>
          <p:cNvSpPr/>
          <p:nvPr/>
        </p:nvSpPr>
        <p:spPr>
          <a:xfrm>
            <a:off x="2156725" y="4211425"/>
            <a:ext cx="4429200" cy="2499600"/>
          </a:xfrm>
          <a:prstGeom prst="roundRect">
            <a:avLst>
              <a:gd name="adj" fmla="val 9261"/>
            </a:avLst>
          </a:prstGeom>
          <a:solidFill>
            <a:schemeClr val="lt1"/>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700" b="1">
                <a:latin typeface="Roboto"/>
                <a:ea typeface="Roboto"/>
                <a:cs typeface="Roboto"/>
                <a:sym typeface="Roboto"/>
              </a:rPr>
              <a:t>Adolescent girls:</a:t>
            </a:r>
            <a:endParaRPr sz="1700" b="1">
              <a:latin typeface="Roboto"/>
              <a:ea typeface="Roboto"/>
              <a:cs typeface="Roboto"/>
              <a:sym typeface="Roboto"/>
            </a:endParaRPr>
          </a:p>
          <a:p>
            <a:pPr marL="457200" lvl="0" indent="-336550" algn="l" rtl="0">
              <a:spcBef>
                <a:spcPts val="0"/>
              </a:spcBef>
              <a:spcAft>
                <a:spcPts val="0"/>
              </a:spcAft>
              <a:buSzPts val="1700"/>
              <a:buFont typeface="Roboto"/>
              <a:buChar char="●"/>
            </a:pPr>
            <a:r>
              <a:rPr lang="en-US" sz="1700">
                <a:latin typeface="Roboto"/>
                <a:ea typeface="Roboto"/>
                <a:cs typeface="Roboto"/>
                <a:sym typeface="Roboto"/>
              </a:rPr>
              <a:t>believe that contraception can help them to </a:t>
            </a:r>
            <a:r>
              <a:rPr lang="en-US" sz="1700" b="1">
                <a:latin typeface="Roboto"/>
                <a:ea typeface="Roboto"/>
                <a:cs typeface="Roboto"/>
                <a:sym typeface="Roboto"/>
              </a:rPr>
              <a:t>achieve their life goals</a:t>
            </a:r>
            <a:endParaRPr sz="1700">
              <a:latin typeface="Roboto"/>
              <a:ea typeface="Roboto"/>
              <a:cs typeface="Roboto"/>
              <a:sym typeface="Roboto"/>
            </a:endParaRPr>
          </a:p>
          <a:p>
            <a:pPr marL="457200" lvl="0" indent="-336550" algn="l" rtl="0">
              <a:spcBef>
                <a:spcPts val="0"/>
              </a:spcBef>
              <a:spcAft>
                <a:spcPts val="0"/>
              </a:spcAft>
              <a:buSzPts val="1700"/>
              <a:buFont typeface="Roboto"/>
              <a:buChar char="●"/>
            </a:pPr>
            <a:r>
              <a:rPr lang="en-US" sz="1700" b="1">
                <a:latin typeface="Roboto"/>
                <a:ea typeface="Roboto"/>
                <a:cs typeface="Roboto"/>
                <a:sym typeface="Roboto"/>
              </a:rPr>
              <a:t>intend to use</a:t>
            </a:r>
            <a:r>
              <a:rPr lang="en-US" sz="1700">
                <a:latin typeface="Roboto"/>
                <a:ea typeface="Roboto"/>
                <a:cs typeface="Roboto"/>
                <a:sym typeface="Roboto"/>
              </a:rPr>
              <a:t> contraception </a:t>
            </a:r>
            <a:endParaRPr sz="1700">
              <a:latin typeface="Roboto"/>
              <a:ea typeface="Roboto"/>
              <a:cs typeface="Roboto"/>
              <a:sym typeface="Roboto"/>
            </a:endParaRPr>
          </a:p>
          <a:p>
            <a:pPr marL="457200" lvl="0" indent="-336550" algn="l" rtl="0">
              <a:spcBef>
                <a:spcPts val="0"/>
              </a:spcBef>
              <a:spcAft>
                <a:spcPts val="0"/>
              </a:spcAft>
              <a:buSzPts val="1700"/>
              <a:buFont typeface="Roboto"/>
              <a:buChar char="●"/>
            </a:pPr>
            <a:r>
              <a:rPr lang="en-US" sz="1700">
                <a:latin typeface="Roboto"/>
                <a:ea typeface="Roboto"/>
                <a:cs typeface="Roboto"/>
                <a:sym typeface="Roboto"/>
              </a:rPr>
              <a:t>experience </a:t>
            </a:r>
            <a:r>
              <a:rPr lang="en-US" sz="1700" b="1">
                <a:latin typeface="Roboto"/>
                <a:ea typeface="Roboto"/>
                <a:cs typeface="Roboto"/>
                <a:sym typeface="Roboto"/>
              </a:rPr>
              <a:t>high quality</a:t>
            </a:r>
            <a:r>
              <a:rPr lang="en-US" sz="1700">
                <a:latin typeface="Roboto"/>
                <a:ea typeface="Roboto"/>
                <a:cs typeface="Roboto"/>
                <a:sym typeface="Roboto"/>
              </a:rPr>
              <a:t> of SRH care</a:t>
            </a:r>
            <a:endParaRPr sz="1700">
              <a:latin typeface="Roboto"/>
              <a:ea typeface="Roboto"/>
              <a:cs typeface="Roboto"/>
              <a:sym typeface="Roboto"/>
            </a:endParaRPr>
          </a:p>
          <a:p>
            <a:pPr marL="457200" lvl="0" indent="-336550" algn="l" rtl="0">
              <a:spcBef>
                <a:spcPts val="0"/>
              </a:spcBef>
              <a:spcAft>
                <a:spcPts val="0"/>
              </a:spcAft>
              <a:buSzPts val="1700"/>
              <a:buFont typeface="Roboto"/>
              <a:buChar char="●"/>
            </a:pPr>
            <a:r>
              <a:rPr lang="en-US" sz="1700">
                <a:latin typeface="Roboto"/>
                <a:ea typeface="Roboto"/>
                <a:cs typeface="Roboto"/>
                <a:sym typeface="Roboto"/>
              </a:rPr>
              <a:t>have adequate </a:t>
            </a:r>
            <a:r>
              <a:rPr lang="en-US" sz="1700" b="1">
                <a:latin typeface="Roboto"/>
                <a:ea typeface="Roboto"/>
                <a:cs typeface="Roboto"/>
                <a:sym typeface="Roboto"/>
              </a:rPr>
              <a:t>information</a:t>
            </a:r>
            <a:r>
              <a:rPr lang="en-US" sz="1700">
                <a:latin typeface="Roboto"/>
                <a:ea typeface="Roboto"/>
                <a:cs typeface="Roboto"/>
                <a:sym typeface="Roboto"/>
              </a:rPr>
              <a:t> on contraception</a:t>
            </a:r>
            <a:endParaRPr sz="1700">
              <a:latin typeface="Roboto"/>
              <a:ea typeface="Roboto"/>
              <a:cs typeface="Roboto"/>
              <a:sym typeface="Roboto"/>
            </a:endParaRPr>
          </a:p>
          <a:p>
            <a:pPr marL="457200" lvl="0" indent="-336550" algn="l" rtl="0">
              <a:spcBef>
                <a:spcPts val="0"/>
              </a:spcBef>
              <a:spcAft>
                <a:spcPts val="0"/>
              </a:spcAft>
              <a:buSzPts val="1700"/>
              <a:buFont typeface="Roboto"/>
              <a:buChar char="●"/>
            </a:pPr>
            <a:r>
              <a:rPr lang="en-US" sz="1700" b="1">
                <a:latin typeface="Roboto"/>
                <a:ea typeface="Roboto"/>
                <a:cs typeface="Roboto"/>
                <a:sym typeface="Roboto"/>
              </a:rPr>
              <a:t>able to continue to use</a:t>
            </a:r>
            <a:r>
              <a:rPr lang="en-US" sz="1700">
                <a:latin typeface="Roboto"/>
                <a:ea typeface="Roboto"/>
                <a:cs typeface="Roboto"/>
                <a:sym typeface="Roboto"/>
              </a:rPr>
              <a:t> contraception</a:t>
            </a:r>
            <a:endParaRPr sz="1700">
              <a:latin typeface="Roboto"/>
              <a:ea typeface="Roboto"/>
              <a:cs typeface="Roboto"/>
              <a:sym typeface="Roboto"/>
            </a:endParaRPr>
          </a:p>
        </p:txBody>
      </p:sp>
      <p:sp>
        <p:nvSpPr>
          <p:cNvPr id="403" name="Google Shape;403;p52"/>
          <p:cNvSpPr txBox="1"/>
          <p:nvPr/>
        </p:nvSpPr>
        <p:spPr>
          <a:xfrm>
            <a:off x="169960" y="1590525"/>
            <a:ext cx="1687500" cy="499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b="1">
                <a:solidFill>
                  <a:schemeClr val="accent4"/>
                </a:solidFill>
                <a:latin typeface="Roboto"/>
                <a:ea typeface="Roboto"/>
                <a:cs typeface="Roboto"/>
                <a:sym typeface="Roboto"/>
              </a:rPr>
              <a:t>Vision</a:t>
            </a:r>
            <a:endParaRPr sz="2100">
              <a:solidFill>
                <a:schemeClr val="accent4"/>
              </a:solidFill>
            </a:endParaRPr>
          </a:p>
        </p:txBody>
      </p:sp>
      <p:sp>
        <p:nvSpPr>
          <p:cNvPr id="404" name="Google Shape;404;p52"/>
          <p:cNvSpPr txBox="1"/>
          <p:nvPr/>
        </p:nvSpPr>
        <p:spPr>
          <a:xfrm>
            <a:off x="183524" y="2788150"/>
            <a:ext cx="1687500" cy="9390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US" sz="2100" b="1">
                <a:solidFill>
                  <a:schemeClr val="accent1"/>
                </a:solidFill>
                <a:latin typeface="Roboto"/>
                <a:ea typeface="Roboto"/>
                <a:cs typeface="Roboto"/>
                <a:sym typeface="Roboto"/>
              </a:rPr>
              <a:t>Primary outcomes</a:t>
            </a:r>
            <a:endParaRPr>
              <a:solidFill>
                <a:schemeClr val="accent1"/>
              </a:solidFill>
            </a:endParaRPr>
          </a:p>
        </p:txBody>
      </p:sp>
      <p:sp>
        <p:nvSpPr>
          <p:cNvPr id="405" name="Google Shape;405;p52"/>
          <p:cNvSpPr txBox="1"/>
          <p:nvPr/>
        </p:nvSpPr>
        <p:spPr>
          <a:xfrm>
            <a:off x="80324" y="4777375"/>
            <a:ext cx="1893900" cy="9390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US" sz="2100" b="1">
                <a:solidFill>
                  <a:schemeClr val="accent5"/>
                </a:solidFill>
                <a:latin typeface="Roboto"/>
                <a:ea typeface="Roboto"/>
                <a:cs typeface="Roboto"/>
                <a:sym typeface="Roboto"/>
              </a:rPr>
              <a:t>Intermediate outcomes</a:t>
            </a:r>
            <a:endParaRPr>
              <a:solidFill>
                <a:schemeClr val="accent5"/>
              </a:solidFill>
            </a:endParaRPr>
          </a:p>
        </p:txBody>
      </p:sp>
      <p:cxnSp>
        <p:nvCxnSpPr>
          <p:cNvPr id="406" name="Google Shape;406;p52"/>
          <p:cNvCxnSpPr>
            <a:stCxn id="405" idx="0"/>
            <a:endCxn id="404" idx="2"/>
          </p:cNvCxnSpPr>
          <p:nvPr/>
        </p:nvCxnSpPr>
        <p:spPr>
          <a:xfrm rot="10800000">
            <a:off x="1027274" y="3727075"/>
            <a:ext cx="0" cy="1050300"/>
          </a:xfrm>
          <a:prstGeom prst="straightConnector1">
            <a:avLst/>
          </a:prstGeom>
          <a:noFill/>
          <a:ln w="9525" cap="flat" cmpd="sng">
            <a:solidFill>
              <a:schemeClr val="dk2"/>
            </a:solidFill>
            <a:prstDash val="solid"/>
            <a:round/>
            <a:headEnd type="none" w="med" len="med"/>
            <a:tailEnd type="triangle" w="med" len="med"/>
          </a:ln>
        </p:spPr>
      </p:cxnSp>
      <p:cxnSp>
        <p:nvCxnSpPr>
          <p:cNvPr id="407" name="Google Shape;407;p52"/>
          <p:cNvCxnSpPr>
            <a:stCxn id="404" idx="0"/>
            <a:endCxn id="403" idx="2"/>
          </p:cNvCxnSpPr>
          <p:nvPr/>
        </p:nvCxnSpPr>
        <p:spPr>
          <a:xfrm rot="10800000">
            <a:off x="1013774" y="2090350"/>
            <a:ext cx="13500" cy="697800"/>
          </a:xfrm>
          <a:prstGeom prst="straightConnector1">
            <a:avLst/>
          </a:prstGeom>
          <a:noFill/>
          <a:ln w="9525" cap="flat" cmpd="sng">
            <a:solidFill>
              <a:schemeClr val="dk2"/>
            </a:solidFill>
            <a:prstDash val="solid"/>
            <a:round/>
            <a:headEnd type="none" w="med" len="med"/>
            <a:tailEnd type="triangle" w="med" len="med"/>
          </a:ln>
        </p:spPr>
      </p:cxnSp>
      <p:cxnSp>
        <p:nvCxnSpPr>
          <p:cNvPr id="408" name="Google Shape;408;p52"/>
          <p:cNvCxnSpPr/>
          <p:nvPr/>
        </p:nvCxnSpPr>
        <p:spPr>
          <a:xfrm rot="10800000">
            <a:off x="1013725" y="5716300"/>
            <a:ext cx="9600" cy="1105800"/>
          </a:xfrm>
          <a:prstGeom prst="straightConnector1">
            <a:avLst/>
          </a:prstGeom>
          <a:noFill/>
          <a:ln w="9525" cap="flat" cmpd="sng">
            <a:solidFill>
              <a:schemeClr val="dk2"/>
            </a:solidFill>
            <a:prstDash val="solid"/>
            <a:round/>
            <a:headEnd type="none" w="med" len="med"/>
            <a:tailEnd type="triangle" w="med" len="med"/>
          </a:ln>
        </p:spPr>
      </p:cxnSp>
      <p:sp>
        <p:nvSpPr>
          <p:cNvPr id="409" name="Google Shape;409;p52"/>
          <p:cNvSpPr txBox="1"/>
          <p:nvPr/>
        </p:nvSpPr>
        <p:spPr>
          <a:xfrm>
            <a:off x="3501722" y="2302425"/>
            <a:ext cx="1687500" cy="499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b="1">
                <a:solidFill>
                  <a:schemeClr val="accent3"/>
                </a:solidFill>
                <a:latin typeface="Roboto"/>
                <a:ea typeface="Roboto"/>
                <a:cs typeface="Roboto"/>
                <a:sym typeface="Roboto"/>
              </a:rPr>
              <a:t>SRH</a:t>
            </a:r>
            <a:endParaRPr sz="2100">
              <a:solidFill>
                <a:schemeClr val="accent3"/>
              </a:solidFill>
            </a:endParaRPr>
          </a:p>
        </p:txBody>
      </p:sp>
      <p:sp>
        <p:nvSpPr>
          <p:cNvPr id="410" name="Google Shape;410;p52"/>
          <p:cNvSpPr txBox="1"/>
          <p:nvPr/>
        </p:nvSpPr>
        <p:spPr>
          <a:xfrm>
            <a:off x="8190747" y="2302425"/>
            <a:ext cx="1687500" cy="499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b="1">
                <a:solidFill>
                  <a:schemeClr val="accent2"/>
                </a:solidFill>
                <a:latin typeface="Roboto"/>
                <a:ea typeface="Roboto"/>
                <a:cs typeface="Roboto"/>
                <a:sym typeface="Roboto"/>
              </a:rPr>
              <a:t>Agency</a:t>
            </a:r>
            <a:endParaRPr sz="2100">
              <a:solidFill>
                <a:schemeClr val="accent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53"/>
          <p:cNvSpPr txBox="1">
            <a:spLocks noGrp="1"/>
          </p:cNvSpPr>
          <p:nvPr>
            <p:ph type="title"/>
          </p:nvPr>
        </p:nvSpPr>
        <p:spPr>
          <a:xfrm>
            <a:off x="2542475" y="1826050"/>
            <a:ext cx="5446500" cy="3098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6000"/>
              <a:buFont typeface="Bebas Neue"/>
              <a:buNone/>
            </a:pPr>
            <a:r>
              <a:rPr lang="en-US" sz="6000" b="1">
                <a:latin typeface="Bebas Neue"/>
                <a:ea typeface="Bebas Neue"/>
                <a:cs typeface="Bebas Neue"/>
                <a:sym typeface="Bebas Neue"/>
              </a:rPr>
              <a:t>2. how does this work in practice? Gender in the M&amp;E Cycle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54"/>
          <p:cNvSpPr txBox="1"/>
          <p:nvPr/>
        </p:nvSpPr>
        <p:spPr>
          <a:xfrm>
            <a:off x="492650" y="4011375"/>
            <a:ext cx="4344300" cy="1664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100" b="1">
                <a:solidFill>
                  <a:schemeClr val="accent1"/>
                </a:solidFill>
                <a:latin typeface="Roboto"/>
                <a:ea typeface="Roboto"/>
                <a:cs typeface="Roboto"/>
                <a:sym typeface="Roboto"/>
              </a:rPr>
              <a:t>M&amp;E tools and data collection</a:t>
            </a:r>
            <a:endParaRPr sz="2100" b="1">
              <a:solidFill>
                <a:schemeClr val="accent1"/>
              </a:solidFill>
              <a:latin typeface="Roboto"/>
              <a:ea typeface="Roboto"/>
              <a:cs typeface="Roboto"/>
              <a:sym typeface="Roboto"/>
            </a:endParaRPr>
          </a:p>
          <a:p>
            <a:pPr marL="228600" lvl="0" indent="-184150" algn="l" rtl="0">
              <a:lnSpc>
                <a:spcPct val="115000"/>
              </a:lnSpc>
              <a:spcBef>
                <a:spcPts val="500"/>
              </a:spcBef>
              <a:spcAft>
                <a:spcPts val="0"/>
              </a:spcAft>
              <a:buClr>
                <a:schemeClr val="dk1"/>
              </a:buClr>
              <a:buSzPts val="1700"/>
              <a:buFont typeface="Poppins"/>
              <a:buChar char="●"/>
            </a:pPr>
            <a:r>
              <a:rPr lang="en-US" sz="1700">
                <a:solidFill>
                  <a:schemeClr val="dk1"/>
                </a:solidFill>
                <a:latin typeface="Roboto"/>
                <a:ea typeface="Roboto"/>
                <a:cs typeface="Roboto"/>
                <a:sym typeface="Roboto"/>
              </a:rPr>
              <a:t>Design gender-sensitive monitoring and/or evaluation tools </a:t>
            </a:r>
            <a:endParaRPr sz="1700">
              <a:solidFill>
                <a:schemeClr val="dk1"/>
              </a:solidFill>
              <a:latin typeface="Roboto"/>
              <a:ea typeface="Roboto"/>
              <a:cs typeface="Roboto"/>
              <a:sym typeface="Roboto"/>
            </a:endParaRPr>
          </a:p>
          <a:p>
            <a:pPr marL="228600" lvl="0" indent="-184150" algn="l" rtl="0">
              <a:lnSpc>
                <a:spcPct val="115000"/>
              </a:lnSpc>
              <a:spcBef>
                <a:spcPts val="0"/>
              </a:spcBef>
              <a:spcAft>
                <a:spcPts val="0"/>
              </a:spcAft>
              <a:buClr>
                <a:schemeClr val="dk1"/>
              </a:buClr>
              <a:buSzPts val="1700"/>
              <a:buFont typeface="Poppins"/>
              <a:buChar char="●"/>
            </a:pPr>
            <a:r>
              <a:rPr lang="en-US" sz="1700">
                <a:solidFill>
                  <a:schemeClr val="dk1"/>
                </a:solidFill>
                <a:latin typeface="Roboto"/>
                <a:ea typeface="Roboto"/>
                <a:cs typeface="Roboto"/>
                <a:sym typeface="Roboto"/>
              </a:rPr>
              <a:t>Gender-sensitive training of field teams</a:t>
            </a:r>
            <a:endParaRPr sz="1700">
              <a:solidFill>
                <a:schemeClr val="dk1"/>
              </a:solidFill>
              <a:latin typeface="Roboto"/>
              <a:ea typeface="Roboto"/>
              <a:cs typeface="Roboto"/>
              <a:sym typeface="Roboto"/>
            </a:endParaRPr>
          </a:p>
          <a:p>
            <a:pPr marL="228600" lvl="0" indent="-184150" algn="l" rtl="0">
              <a:lnSpc>
                <a:spcPct val="115000"/>
              </a:lnSpc>
              <a:spcBef>
                <a:spcPts val="0"/>
              </a:spcBef>
              <a:spcAft>
                <a:spcPts val="0"/>
              </a:spcAft>
              <a:buClr>
                <a:schemeClr val="dk1"/>
              </a:buClr>
              <a:buSzPts val="1700"/>
              <a:buFont typeface="Poppins"/>
              <a:buChar char="●"/>
            </a:pPr>
            <a:r>
              <a:rPr lang="en-US" sz="1700">
                <a:solidFill>
                  <a:schemeClr val="dk1"/>
                </a:solidFill>
                <a:latin typeface="Roboto"/>
                <a:ea typeface="Roboto"/>
                <a:cs typeface="Roboto"/>
                <a:sym typeface="Roboto"/>
              </a:rPr>
              <a:t>Collect gender-related data </a:t>
            </a:r>
            <a:endParaRPr sz="1700">
              <a:solidFill>
                <a:schemeClr val="dk1"/>
              </a:solidFill>
              <a:latin typeface="Roboto"/>
              <a:ea typeface="Roboto"/>
              <a:cs typeface="Roboto"/>
              <a:sym typeface="Roboto"/>
            </a:endParaRPr>
          </a:p>
          <a:p>
            <a:pPr marL="0" lvl="0" indent="0" algn="l" rtl="0">
              <a:lnSpc>
                <a:spcPct val="115000"/>
              </a:lnSpc>
              <a:spcBef>
                <a:spcPts val="0"/>
              </a:spcBef>
              <a:spcAft>
                <a:spcPts val="0"/>
              </a:spcAft>
              <a:buNone/>
            </a:pPr>
            <a:endParaRPr sz="1700">
              <a:solidFill>
                <a:schemeClr val="dk1"/>
              </a:solidFill>
              <a:latin typeface="Roboto"/>
              <a:ea typeface="Roboto"/>
              <a:cs typeface="Roboto"/>
              <a:sym typeface="Roboto"/>
            </a:endParaRPr>
          </a:p>
        </p:txBody>
      </p:sp>
      <p:sp>
        <p:nvSpPr>
          <p:cNvPr id="422" name="Google Shape;422;p54"/>
          <p:cNvSpPr txBox="1">
            <a:spLocks noGrp="1"/>
          </p:cNvSpPr>
          <p:nvPr>
            <p:ph type="title" idx="4294967295"/>
          </p:nvPr>
        </p:nvSpPr>
        <p:spPr>
          <a:xfrm>
            <a:off x="133" y="0"/>
            <a:ext cx="12192000" cy="789300"/>
          </a:xfrm>
          <a:prstGeom prst="rect">
            <a:avLst/>
          </a:prstGeom>
          <a:noFill/>
          <a:ln>
            <a:noFill/>
          </a:ln>
        </p:spPr>
        <p:txBody>
          <a:bodyPr spcFirstLastPara="1" wrap="square" lIns="121900" tIns="121900" rIns="121900" bIns="121900" anchor="t" anchorCtr="0">
            <a:noAutofit/>
          </a:bodyPr>
          <a:lstStyle/>
          <a:p>
            <a:pPr marL="0" lvl="0" indent="0" algn="ctr" rtl="0">
              <a:lnSpc>
                <a:spcPct val="100000"/>
              </a:lnSpc>
              <a:spcBef>
                <a:spcPts val="0"/>
              </a:spcBef>
              <a:spcAft>
                <a:spcPts val="0"/>
              </a:spcAft>
              <a:buSzPts val="3700"/>
              <a:buNone/>
            </a:pPr>
            <a:r>
              <a:rPr lang="en-US" b="1">
                <a:solidFill>
                  <a:schemeClr val="accent2"/>
                </a:solidFill>
                <a:latin typeface="Bebas Neue"/>
                <a:ea typeface="Bebas Neue"/>
                <a:cs typeface="Bebas Neue"/>
                <a:sym typeface="Bebas Neue"/>
              </a:rPr>
              <a:t>Gender and the M&amp;E Cycle</a:t>
            </a:r>
            <a:endParaRPr b="1">
              <a:solidFill>
                <a:schemeClr val="accent2"/>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lt1"/>
              </a:solidFill>
              <a:latin typeface="Poppins"/>
              <a:ea typeface="Poppins"/>
              <a:cs typeface="Poppins"/>
              <a:sym typeface="Poppins"/>
            </a:endParaRPr>
          </a:p>
        </p:txBody>
      </p:sp>
      <p:sp>
        <p:nvSpPr>
          <p:cNvPr id="423" name="Google Shape;423;p54"/>
          <p:cNvSpPr/>
          <p:nvPr/>
        </p:nvSpPr>
        <p:spPr>
          <a:xfrm>
            <a:off x="4396667" y="1605655"/>
            <a:ext cx="3386700" cy="3386700"/>
          </a:xfrm>
          <a:prstGeom prst="donut">
            <a:avLst>
              <a:gd name="adj" fmla="val 16067"/>
            </a:avLst>
          </a:prstGeom>
          <a:solidFill>
            <a:srgbClr val="FBF5F5"/>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cxnSp>
        <p:nvCxnSpPr>
          <p:cNvPr id="424" name="Google Shape;424;p54"/>
          <p:cNvCxnSpPr/>
          <p:nvPr/>
        </p:nvCxnSpPr>
        <p:spPr>
          <a:xfrm flipH="1">
            <a:off x="7053850" y="1195825"/>
            <a:ext cx="855900" cy="796500"/>
          </a:xfrm>
          <a:prstGeom prst="straightConnector1">
            <a:avLst/>
          </a:prstGeom>
          <a:noFill/>
          <a:ln w="19050" cap="flat" cmpd="sng">
            <a:solidFill>
              <a:srgbClr val="3A3A3A"/>
            </a:solidFill>
            <a:prstDash val="solid"/>
            <a:round/>
            <a:headEnd type="oval" w="med" len="med"/>
            <a:tailEnd type="none" w="sm" len="sm"/>
          </a:ln>
        </p:spPr>
      </p:cxnSp>
      <p:sp>
        <p:nvSpPr>
          <p:cNvPr id="425" name="Google Shape;425;p54"/>
          <p:cNvSpPr txBox="1"/>
          <p:nvPr/>
        </p:nvSpPr>
        <p:spPr>
          <a:xfrm>
            <a:off x="7923433" y="846168"/>
            <a:ext cx="3196800" cy="21489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100" b="1">
                <a:solidFill>
                  <a:schemeClr val="dk1"/>
                </a:solidFill>
                <a:latin typeface="Roboto"/>
                <a:ea typeface="Roboto"/>
                <a:cs typeface="Roboto"/>
                <a:sym typeface="Roboto"/>
              </a:rPr>
              <a:t>Project Design</a:t>
            </a:r>
            <a:r>
              <a:rPr lang="en-US" sz="2100" b="1">
                <a:solidFill>
                  <a:schemeClr val="accent2"/>
                </a:solidFill>
                <a:latin typeface="Roboto"/>
                <a:ea typeface="Roboto"/>
                <a:cs typeface="Roboto"/>
                <a:sym typeface="Roboto"/>
              </a:rPr>
              <a:t> </a:t>
            </a:r>
            <a:endParaRPr sz="2100" b="1">
              <a:solidFill>
                <a:schemeClr val="accent2"/>
              </a:solidFill>
              <a:latin typeface="Roboto"/>
              <a:ea typeface="Roboto"/>
              <a:cs typeface="Roboto"/>
              <a:sym typeface="Roboto"/>
            </a:endParaRPr>
          </a:p>
          <a:p>
            <a:pPr marL="152400" lvl="0" indent="-184150" algn="l" rtl="0">
              <a:lnSpc>
                <a:spcPct val="115000"/>
              </a:lnSpc>
              <a:spcBef>
                <a:spcPts val="500"/>
              </a:spcBef>
              <a:spcAft>
                <a:spcPts val="0"/>
              </a:spcAft>
              <a:buClr>
                <a:schemeClr val="dk1"/>
              </a:buClr>
              <a:buSzPts val="1700"/>
              <a:buFont typeface="Poppins"/>
              <a:buChar char="●"/>
            </a:pPr>
            <a:r>
              <a:rPr lang="en-US" sz="1700">
                <a:solidFill>
                  <a:schemeClr val="dk1"/>
                </a:solidFill>
                <a:latin typeface="Roboto"/>
                <a:ea typeface="Roboto"/>
                <a:cs typeface="Roboto"/>
                <a:sym typeface="Roboto"/>
              </a:rPr>
              <a:t>Gender analysis </a:t>
            </a:r>
            <a:endParaRPr sz="1700">
              <a:solidFill>
                <a:schemeClr val="dk1"/>
              </a:solidFill>
              <a:latin typeface="Roboto"/>
              <a:ea typeface="Roboto"/>
              <a:cs typeface="Roboto"/>
              <a:sym typeface="Roboto"/>
            </a:endParaRPr>
          </a:p>
          <a:p>
            <a:pPr marL="152400" lvl="0" indent="-184150" algn="l" rtl="0">
              <a:lnSpc>
                <a:spcPct val="115000"/>
              </a:lnSpc>
              <a:spcBef>
                <a:spcPts val="0"/>
              </a:spcBef>
              <a:spcAft>
                <a:spcPts val="0"/>
              </a:spcAft>
              <a:buClr>
                <a:schemeClr val="dk1"/>
              </a:buClr>
              <a:buSzPts val="1700"/>
              <a:buFont typeface="Poppins"/>
              <a:buChar char="●"/>
            </a:pPr>
            <a:r>
              <a:rPr lang="en-US" sz="1700">
                <a:solidFill>
                  <a:schemeClr val="dk1"/>
                </a:solidFill>
                <a:latin typeface="Roboto"/>
                <a:ea typeface="Roboto"/>
                <a:cs typeface="Roboto"/>
                <a:sym typeface="Roboto"/>
              </a:rPr>
              <a:t>Involvement of girls, women (and men) end users in design</a:t>
            </a:r>
            <a:endParaRPr sz="1700">
              <a:solidFill>
                <a:schemeClr val="dk1"/>
              </a:solidFill>
              <a:latin typeface="Roboto"/>
              <a:ea typeface="Roboto"/>
              <a:cs typeface="Roboto"/>
              <a:sym typeface="Roboto"/>
            </a:endParaRPr>
          </a:p>
        </p:txBody>
      </p:sp>
      <p:cxnSp>
        <p:nvCxnSpPr>
          <p:cNvPr id="426" name="Google Shape;426;p54"/>
          <p:cNvCxnSpPr/>
          <p:nvPr/>
        </p:nvCxnSpPr>
        <p:spPr>
          <a:xfrm>
            <a:off x="4396667" y="1808432"/>
            <a:ext cx="691200" cy="224400"/>
          </a:xfrm>
          <a:prstGeom prst="straightConnector1">
            <a:avLst/>
          </a:prstGeom>
          <a:noFill/>
          <a:ln w="19050" cap="flat" cmpd="sng">
            <a:solidFill>
              <a:schemeClr val="lt1"/>
            </a:solidFill>
            <a:prstDash val="solid"/>
            <a:round/>
            <a:headEnd type="oval" w="med" len="med"/>
            <a:tailEnd type="none" w="sm" len="sm"/>
          </a:ln>
        </p:spPr>
      </p:cxnSp>
      <p:sp>
        <p:nvSpPr>
          <p:cNvPr id="427" name="Google Shape;427;p54"/>
          <p:cNvSpPr txBox="1"/>
          <p:nvPr/>
        </p:nvSpPr>
        <p:spPr>
          <a:xfrm>
            <a:off x="492650" y="755200"/>
            <a:ext cx="3782100" cy="1796700"/>
          </a:xfrm>
          <a:prstGeom prst="rect">
            <a:avLst/>
          </a:prstGeom>
          <a:noFill/>
          <a:ln>
            <a:noFill/>
          </a:ln>
        </p:spPr>
        <p:txBody>
          <a:bodyPr spcFirstLastPara="1" wrap="square" lIns="121900" tIns="121900" rIns="122775" bIns="121900" anchor="t" anchorCtr="0">
            <a:noAutofit/>
          </a:bodyPr>
          <a:lstStyle/>
          <a:p>
            <a:pPr marL="0" lvl="0" indent="0" algn="l" rtl="0">
              <a:lnSpc>
                <a:spcPct val="115000"/>
              </a:lnSpc>
              <a:spcBef>
                <a:spcPts val="0"/>
              </a:spcBef>
              <a:spcAft>
                <a:spcPts val="0"/>
              </a:spcAft>
              <a:buNone/>
            </a:pPr>
            <a:r>
              <a:rPr lang="en-US" sz="2100" b="1">
                <a:solidFill>
                  <a:schemeClr val="accent3"/>
                </a:solidFill>
                <a:latin typeface="Roboto"/>
                <a:ea typeface="Roboto"/>
                <a:cs typeface="Roboto"/>
                <a:sym typeface="Roboto"/>
              </a:rPr>
              <a:t>Analysis and learning </a:t>
            </a:r>
            <a:endParaRPr sz="2100" b="1">
              <a:solidFill>
                <a:schemeClr val="accent3"/>
              </a:solidFill>
              <a:latin typeface="Roboto"/>
              <a:ea typeface="Roboto"/>
              <a:cs typeface="Roboto"/>
              <a:sym typeface="Roboto"/>
            </a:endParaRPr>
          </a:p>
          <a:p>
            <a:pPr marL="152400" lvl="0" indent="-184150" algn="l" rtl="0">
              <a:lnSpc>
                <a:spcPct val="115000"/>
              </a:lnSpc>
              <a:spcBef>
                <a:spcPts val="500"/>
              </a:spcBef>
              <a:spcAft>
                <a:spcPts val="0"/>
              </a:spcAft>
              <a:buClr>
                <a:schemeClr val="dk1"/>
              </a:buClr>
              <a:buSzPts val="1700"/>
              <a:buFont typeface="Poppins"/>
              <a:buChar char="●"/>
            </a:pPr>
            <a:r>
              <a:rPr lang="en-US" sz="1700">
                <a:solidFill>
                  <a:schemeClr val="dk1"/>
                </a:solidFill>
                <a:latin typeface="Roboto"/>
                <a:ea typeface="Roboto"/>
                <a:cs typeface="Roboto"/>
                <a:sym typeface="Roboto"/>
              </a:rPr>
              <a:t>Analyse sex disaggregated data and gender-related insights </a:t>
            </a:r>
            <a:endParaRPr sz="1700">
              <a:solidFill>
                <a:schemeClr val="dk1"/>
              </a:solidFill>
              <a:latin typeface="Roboto"/>
              <a:ea typeface="Roboto"/>
              <a:cs typeface="Roboto"/>
              <a:sym typeface="Roboto"/>
            </a:endParaRPr>
          </a:p>
          <a:p>
            <a:pPr marL="152400" lvl="0" indent="-184150" algn="l" rtl="0">
              <a:lnSpc>
                <a:spcPct val="115000"/>
              </a:lnSpc>
              <a:spcBef>
                <a:spcPts val="0"/>
              </a:spcBef>
              <a:spcAft>
                <a:spcPts val="0"/>
              </a:spcAft>
              <a:buClr>
                <a:schemeClr val="dk1"/>
              </a:buClr>
              <a:buSzPts val="1700"/>
              <a:buFont typeface="Poppins"/>
              <a:buChar char="●"/>
            </a:pPr>
            <a:r>
              <a:rPr lang="en-US" sz="1700">
                <a:solidFill>
                  <a:schemeClr val="dk1"/>
                </a:solidFill>
                <a:latin typeface="Roboto"/>
                <a:ea typeface="Roboto"/>
                <a:cs typeface="Roboto"/>
                <a:sym typeface="Roboto"/>
              </a:rPr>
              <a:t>Share learning and reflections with staff and end users</a:t>
            </a:r>
            <a:endParaRPr sz="1700">
              <a:solidFill>
                <a:schemeClr val="dk1"/>
              </a:solidFill>
              <a:latin typeface="Roboto"/>
              <a:ea typeface="Roboto"/>
              <a:cs typeface="Roboto"/>
              <a:sym typeface="Roboto"/>
            </a:endParaRPr>
          </a:p>
          <a:p>
            <a:pPr marL="152400" lvl="0" indent="-184150" algn="l" rtl="0">
              <a:lnSpc>
                <a:spcPct val="115000"/>
              </a:lnSpc>
              <a:spcBef>
                <a:spcPts val="0"/>
              </a:spcBef>
              <a:spcAft>
                <a:spcPts val="0"/>
              </a:spcAft>
              <a:buClr>
                <a:schemeClr val="dk1"/>
              </a:buClr>
              <a:buSzPts val="1700"/>
              <a:buFont typeface="Poppins"/>
              <a:buChar char="●"/>
            </a:pPr>
            <a:r>
              <a:rPr lang="en-US" sz="1700">
                <a:solidFill>
                  <a:schemeClr val="dk1"/>
                </a:solidFill>
                <a:latin typeface="Roboto"/>
                <a:ea typeface="Roboto"/>
                <a:cs typeface="Roboto"/>
                <a:sym typeface="Roboto"/>
              </a:rPr>
              <a:t>Disseminate gender equality results and learning to feed into ongoing program implementation and new program design</a:t>
            </a:r>
            <a:endParaRPr sz="1700">
              <a:solidFill>
                <a:schemeClr val="dk1"/>
              </a:solidFill>
              <a:latin typeface="Roboto"/>
              <a:ea typeface="Roboto"/>
              <a:cs typeface="Roboto"/>
              <a:sym typeface="Roboto"/>
            </a:endParaRPr>
          </a:p>
        </p:txBody>
      </p:sp>
      <p:cxnSp>
        <p:nvCxnSpPr>
          <p:cNvPr id="428" name="Google Shape;428;p54"/>
          <p:cNvCxnSpPr/>
          <p:nvPr/>
        </p:nvCxnSpPr>
        <p:spPr>
          <a:xfrm flipH="1">
            <a:off x="7602400" y="3179425"/>
            <a:ext cx="946500" cy="669300"/>
          </a:xfrm>
          <a:prstGeom prst="straightConnector1">
            <a:avLst/>
          </a:prstGeom>
          <a:noFill/>
          <a:ln w="19050" cap="flat" cmpd="sng">
            <a:solidFill>
              <a:srgbClr val="3A3A3A"/>
            </a:solidFill>
            <a:prstDash val="solid"/>
            <a:round/>
            <a:headEnd type="oval" w="med" len="med"/>
            <a:tailEnd type="none" w="sm" len="sm"/>
          </a:ln>
        </p:spPr>
      </p:cxnSp>
      <p:cxnSp>
        <p:nvCxnSpPr>
          <p:cNvPr id="429" name="Google Shape;429;p54"/>
          <p:cNvCxnSpPr/>
          <p:nvPr/>
        </p:nvCxnSpPr>
        <p:spPr>
          <a:xfrm rot="10800000" flipH="1">
            <a:off x="4231725" y="3645450"/>
            <a:ext cx="346200" cy="680700"/>
          </a:xfrm>
          <a:prstGeom prst="straightConnector1">
            <a:avLst/>
          </a:prstGeom>
          <a:noFill/>
          <a:ln w="19050" cap="flat" cmpd="sng">
            <a:solidFill>
              <a:srgbClr val="3A3A3A"/>
            </a:solidFill>
            <a:prstDash val="solid"/>
            <a:round/>
            <a:headEnd type="oval" w="med" len="med"/>
            <a:tailEnd type="none" w="sm" len="sm"/>
          </a:ln>
        </p:spPr>
      </p:cxnSp>
      <p:cxnSp>
        <p:nvCxnSpPr>
          <p:cNvPr id="430" name="Google Shape;430;p54"/>
          <p:cNvCxnSpPr/>
          <p:nvPr/>
        </p:nvCxnSpPr>
        <p:spPr>
          <a:xfrm rot="10800000">
            <a:off x="6024200" y="4874250"/>
            <a:ext cx="995700" cy="373800"/>
          </a:xfrm>
          <a:prstGeom prst="straightConnector1">
            <a:avLst/>
          </a:prstGeom>
          <a:noFill/>
          <a:ln w="19050" cap="flat" cmpd="sng">
            <a:solidFill>
              <a:srgbClr val="3A3A3A"/>
            </a:solidFill>
            <a:prstDash val="solid"/>
            <a:round/>
            <a:headEnd type="oval" w="med" len="med"/>
            <a:tailEnd type="none" w="sm" len="sm"/>
          </a:ln>
        </p:spPr>
      </p:cxnSp>
      <p:sp>
        <p:nvSpPr>
          <p:cNvPr id="431" name="Google Shape;431;p54"/>
          <p:cNvSpPr txBox="1"/>
          <p:nvPr/>
        </p:nvSpPr>
        <p:spPr>
          <a:xfrm>
            <a:off x="7053858" y="5035829"/>
            <a:ext cx="6708000" cy="11487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100" b="1">
                <a:solidFill>
                  <a:schemeClr val="accent5"/>
                </a:solidFill>
                <a:latin typeface="Roboto"/>
                <a:ea typeface="Roboto"/>
                <a:cs typeface="Roboto"/>
                <a:sym typeface="Roboto"/>
              </a:rPr>
              <a:t>M&amp;E approaches and methods</a:t>
            </a:r>
            <a:endParaRPr sz="2100" b="1">
              <a:solidFill>
                <a:schemeClr val="accent5"/>
              </a:solidFill>
              <a:latin typeface="Roboto"/>
              <a:ea typeface="Roboto"/>
              <a:cs typeface="Roboto"/>
              <a:sym typeface="Roboto"/>
            </a:endParaRPr>
          </a:p>
          <a:p>
            <a:pPr marL="228600" lvl="0" indent="-184150" algn="l" rtl="0">
              <a:lnSpc>
                <a:spcPct val="115000"/>
              </a:lnSpc>
              <a:spcBef>
                <a:spcPts val="0"/>
              </a:spcBef>
              <a:spcAft>
                <a:spcPts val="0"/>
              </a:spcAft>
              <a:buClr>
                <a:schemeClr val="dk1"/>
              </a:buClr>
              <a:buSzPts val="1700"/>
              <a:buFont typeface="Poppins"/>
              <a:buChar char="●"/>
            </a:pPr>
            <a:r>
              <a:rPr lang="en-US" sz="1700">
                <a:solidFill>
                  <a:schemeClr val="dk1"/>
                </a:solidFill>
                <a:latin typeface="Roboto"/>
                <a:ea typeface="Roboto"/>
                <a:cs typeface="Roboto"/>
                <a:sym typeface="Roboto"/>
              </a:rPr>
              <a:t>Plan for gender-sensitive data collection </a:t>
            </a:r>
            <a:endParaRPr sz="1700">
              <a:solidFill>
                <a:schemeClr val="dk1"/>
              </a:solidFill>
              <a:latin typeface="Roboto"/>
              <a:ea typeface="Roboto"/>
              <a:cs typeface="Roboto"/>
              <a:sym typeface="Roboto"/>
            </a:endParaRPr>
          </a:p>
          <a:p>
            <a:pPr marL="0" lvl="0" indent="0" algn="l" rtl="0">
              <a:lnSpc>
                <a:spcPct val="115000"/>
              </a:lnSpc>
              <a:spcBef>
                <a:spcPts val="0"/>
              </a:spcBef>
              <a:spcAft>
                <a:spcPts val="0"/>
              </a:spcAft>
              <a:buNone/>
            </a:pPr>
            <a:r>
              <a:rPr lang="en-US" sz="1100">
                <a:solidFill>
                  <a:schemeClr val="dk1"/>
                </a:solidFill>
                <a:latin typeface="Roboto"/>
                <a:ea typeface="Roboto"/>
                <a:cs typeface="Roboto"/>
                <a:sym typeface="Roboto"/>
              </a:rPr>
              <a:t> </a:t>
            </a:r>
            <a:endParaRPr sz="1100">
              <a:solidFill>
                <a:schemeClr val="dk1"/>
              </a:solidFill>
              <a:latin typeface="Roboto"/>
              <a:ea typeface="Roboto"/>
              <a:cs typeface="Roboto"/>
              <a:sym typeface="Roboto"/>
            </a:endParaRPr>
          </a:p>
        </p:txBody>
      </p:sp>
      <p:sp>
        <p:nvSpPr>
          <p:cNvPr id="432" name="Google Shape;432;p54"/>
          <p:cNvSpPr/>
          <p:nvPr/>
        </p:nvSpPr>
        <p:spPr>
          <a:xfrm rot="1800095">
            <a:off x="4293117" y="1499905"/>
            <a:ext cx="3587828" cy="3587828"/>
          </a:xfrm>
          <a:prstGeom prst="blockArc">
            <a:avLst>
              <a:gd name="adj1" fmla="val 14414370"/>
              <a:gd name="adj2" fmla="val 18998613"/>
              <a:gd name="adj3" fmla="val 8907"/>
            </a:avLst>
          </a:prstGeom>
          <a:solidFill>
            <a:schemeClr val="dk1"/>
          </a:solidFill>
          <a:ln w="9525" cap="flat" cmpd="sng">
            <a:solidFill>
              <a:schemeClr val="dk1"/>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r>
              <a:rPr lang="en-US" sz="1900"/>
              <a:t>1</a:t>
            </a:r>
            <a:endParaRPr sz="1900"/>
          </a:p>
        </p:txBody>
      </p:sp>
      <p:sp>
        <p:nvSpPr>
          <p:cNvPr id="433" name="Google Shape;433;p54"/>
          <p:cNvSpPr/>
          <p:nvPr/>
        </p:nvSpPr>
        <p:spPr>
          <a:xfrm rot="-9000757" flipH="1">
            <a:off x="4300955" y="1497744"/>
            <a:ext cx="3586968" cy="3586968"/>
          </a:xfrm>
          <a:prstGeom prst="blockArc">
            <a:avLst>
              <a:gd name="adj1" fmla="val 20178804"/>
              <a:gd name="adj2" fmla="val 2623923"/>
              <a:gd name="adj3" fmla="val 8858"/>
            </a:avLst>
          </a:prstGeom>
          <a:solidFill>
            <a:schemeClr val="accent2"/>
          </a:solidFill>
          <a:ln w="9525" cap="flat" cmpd="sng">
            <a:solidFill>
              <a:schemeClr val="accen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34" name="Google Shape;434;p54"/>
          <p:cNvSpPr txBox="1"/>
          <p:nvPr/>
        </p:nvSpPr>
        <p:spPr>
          <a:xfrm>
            <a:off x="5127711" y="2793279"/>
            <a:ext cx="1924800" cy="1072500"/>
          </a:xfrm>
          <a:prstGeom prst="rect">
            <a:avLst/>
          </a:prstGeom>
          <a:noFill/>
          <a:ln>
            <a:noFill/>
          </a:ln>
        </p:spPr>
        <p:txBody>
          <a:bodyPr spcFirstLastPara="1" wrap="square" lIns="121900" tIns="121900" rIns="121900" bIns="121900" anchor="ctr" anchorCtr="0">
            <a:noAutofit/>
          </a:bodyPr>
          <a:lstStyle/>
          <a:p>
            <a:pPr marL="0" lvl="0" indent="0" algn="ctr" rtl="0">
              <a:lnSpc>
                <a:spcPct val="115000"/>
              </a:lnSpc>
              <a:spcBef>
                <a:spcPts val="0"/>
              </a:spcBef>
              <a:spcAft>
                <a:spcPts val="0"/>
              </a:spcAft>
              <a:buNone/>
            </a:pPr>
            <a:r>
              <a:rPr lang="en-US" sz="1600" b="1">
                <a:solidFill>
                  <a:schemeClr val="dk1"/>
                </a:solidFill>
                <a:latin typeface="Roboto"/>
                <a:ea typeface="Roboto"/>
                <a:cs typeface="Roboto"/>
                <a:sym typeface="Roboto"/>
              </a:rPr>
              <a:t>Ongoing Monitoring, Evaluation and Learning</a:t>
            </a:r>
            <a:endParaRPr sz="1600" b="1">
              <a:solidFill>
                <a:schemeClr val="dk1"/>
              </a:solidFill>
              <a:latin typeface="Roboto"/>
              <a:ea typeface="Roboto"/>
              <a:cs typeface="Roboto"/>
              <a:sym typeface="Roboto"/>
            </a:endParaRPr>
          </a:p>
        </p:txBody>
      </p:sp>
      <p:sp>
        <p:nvSpPr>
          <p:cNvPr id="435" name="Google Shape;435;p54"/>
          <p:cNvSpPr/>
          <p:nvPr/>
        </p:nvSpPr>
        <p:spPr>
          <a:xfrm rot="-3782290">
            <a:off x="7409025" y="2528550"/>
            <a:ext cx="484344" cy="484344"/>
          </a:xfrm>
          <a:prstGeom prst="rtTriangle">
            <a:avLst/>
          </a:pr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36" name="Google Shape;436;p54"/>
          <p:cNvSpPr/>
          <p:nvPr/>
        </p:nvSpPr>
        <p:spPr>
          <a:xfrm rot="-1800026" flipH="1">
            <a:off x="4286681" y="1494606"/>
            <a:ext cx="3595753" cy="3595753"/>
          </a:xfrm>
          <a:prstGeom prst="blockArc">
            <a:avLst>
              <a:gd name="adj1" fmla="val 14334136"/>
              <a:gd name="adj2" fmla="val 18854681"/>
              <a:gd name="adj3" fmla="val 8846"/>
            </a:avLst>
          </a:prstGeom>
          <a:solidFill>
            <a:schemeClr val="accent3"/>
          </a:solidFill>
          <a:ln w="9525" cap="flat" cmpd="sng">
            <a:solidFill>
              <a:schemeClr val="accent3"/>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37" name="Google Shape;437;p54"/>
          <p:cNvSpPr/>
          <p:nvPr/>
        </p:nvSpPr>
        <p:spPr>
          <a:xfrm rot="9000757">
            <a:off x="4276576" y="1501510"/>
            <a:ext cx="3586968" cy="3586968"/>
          </a:xfrm>
          <a:prstGeom prst="blockArc">
            <a:avLst>
              <a:gd name="adj1" fmla="val 20184517"/>
              <a:gd name="adj2" fmla="val 3007258"/>
              <a:gd name="adj3" fmla="val 9336"/>
            </a:avLst>
          </a:prstGeom>
          <a:solidFill>
            <a:schemeClr val="accent1"/>
          </a:solidFill>
          <a:ln w="9525" cap="flat" cmpd="sng">
            <a:solidFill>
              <a:schemeClr val="accent1"/>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38" name="Google Shape;438;p54"/>
          <p:cNvSpPr/>
          <p:nvPr/>
        </p:nvSpPr>
        <p:spPr>
          <a:xfrm rot="-9000757" flipH="1">
            <a:off x="4276705" y="1503544"/>
            <a:ext cx="3586968" cy="3586968"/>
          </a:xfrm>
          <a:prstGeom prst="blockArc">
            <a:avLst>
              <a:gd name="adj1" fmla="val 15738599"/>
              <a:gd name="adj2" fmla="val 20008131"/>
              <a:gd name="adj3" fmla="val 9063"/>
            </a:avLst>
          </a:prstGeom>
          <a:solidFill>
            <a:schemeClr val="accent5"/>
          </a:solidFill>
          <a:ln w="9525" cap="flat" cmpd="sng">
            <a:solidFill>
              <a:schemeClr val="accent5"/>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39" name="Google Shape;439;p54"/>
          <p:cNvSpPr/>
          <p:nvPr/>
        </p:nvSpPr>
        <p:spPr>
          <a:xfrm rot="9240359">
            <a:off x="4284682" y="2528252"/>
            <a:ext cx="484625" cy="484625"/>
          </a:xfrm>
          <a:prstGeom prst="rtTriangle">
            <a:avLst/>
          </a:prstGeom>
          <a:solidFill>
            <a:schemeClr val="accent1"/>
          </a:solidFill>
          <a:ln w="9525" cap="flat" cmpd="sng">
            <a:solidFill>
              <a:schemeClr val="accen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40" name="Google Shape;440;p54"/>
          <p:cNvSpPr/>
          <p:nvPr/>
        </p:nvSpPr>
        <p:spPr>
          <a:xfrm rot="476952">
            <a:off x="6826554" y="4370308"/>
            <a:ext cx="483748" cy="483748"/>
          </a:xfrm>
          <a:prstGeom prst="rtTriangle">
            <a:avLst/>
          </a:prstGeom>
          <a:solidFill>
            <a:schemeClr val="accent2"/>
          </a:solidFill>
          <a:ln w="9525" cap="flat" cmpd="sng">
            <a:solidFill>
              <a:schemeClr val="accen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41" name="Google Shape;441;p54"/>
          <p:cNvSpPr/>
          <p:nvPr/>
        </p:nvSpPr>
        <p:spPr>
          <a:xfrm rot="4858540">
            <a:off x="4871688" y="4370157"/>
            <a:ext cx="483890" cy="483890"/>
          </a:xfrm>
          <a:prstGeom prst="rtTriangle">
            <a:avLst/>
          </a:prstGeom>
          <a:solidFill>
            <a:schemeClr val="accent5"/>
          </a:solidFill>
          <a:ln w="9525"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42" name="Google Shape;442;p54"/>
          <p:cNvSpPr/>
          <p:nvPr/>
        </p:nvSpPr>
        <p:spPr>
          <a:xfrm rot="-8100000">
            <a:off x="5843691" y="1421361"/>
            <a:ext cx="484085" cy="484085"/>
          </a:xfrm>
          <a:prstGeom prst="rtTriangle">
            <a:avLst/>
          </a:prstGeom>
          <a:solidFill>
            <a:schemeClr val="accent3"/>
          </a:solidFill>
          <a:ln w="9525" cap="flat" cmpd="sng">
            <a:solidFill>
              <a:schemeClr val="accent3"/>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pic>
        <p:nvPicPr>
          <p:cNvPr id="443" name="Google Shape;443;p54"/>
          <p:cNvPicPr preferRelativeResize="0"/>
          <p:nvPr/>
        </p:nvPicPr>
        <p:blipFill>
          <a:blip r:embed="rId3">
            <a:alphaModFix/>
          </a:blip>
          <a:stretch>
            <a:fillRect/>
          </a:stretch>
        </p:blipFill>
        <p:spPr>
          <a:xfrm>
            <a:off x="9906111" y="657850"/>
            <a:ext cx="820729" cy="820750"/>
          </a:xfrm>
          <a:prstGeom prst="rect">
            <a:avLst/>
          </a:prstGeom>
          <a:noFill/>
          <a:ln>
            <a:noFill/>
          </a:ln>
        </p:spPr>
      </p:pic>
      <p:grpSp>
        <p:nvGrpSpPr>
          <p:cNvPr id="444" name="Google Shape;444;p54"/>
          <p:cNvGrpSpPr/>
          <p:nvPr/>
        </p:nvGrpSpPr>
        <p:grpSpPr>
          <a:xfrm>
            <a:off x="8529550" y="2416270"/>
            <a:ext cx="3573911" cy="1925101"/>
            <a:chOff x="6987683" y="1656780"/>
            <a:chExt cx="2680500" cy="1177216"/>
          </a:xfrm>
        </p:grpSpPr>
        <p:sp>
          <p:nvSpPr>
            <p:cNvPr id="445" name="Google Shape;445;p54"/>
            <p:cNvSpPr txBox="1"/>
            <p:nvPr/>
          </p:nvSpPr>
          <p:spPr>
            <a:xfrm>
              <a:off x="6987683" y="1962795"/>
              <a:ext cx="2680500" cy="8712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100" b="1">
                  <a:solidFill>
                    <a:schemeClr val="accent2"/>
                  </a:solidFill>
                  <a:latin typeface="Roboto"/>
                  <a:ea typeface="Roboto"/>
                  <a:cs typeface="Roboto"/>
                  <a:sym typeface="Roboto"/>
                </a:rPr>
                <a:t>M&amp;E planning </a:t>
              </a:r>
              <a:endParaRPr sz="2100" b="1">
                <a:solidFill>
                  <a:schemeClr val="accent2"/>
                </a:solidFill>
                <a:latin typeface="Roboto"/>
                <a:ea typeface="Roboto"/>
                <a:cs typeface="Roboto"/>
                <a:sym typeface="Roboto"/>
              </a:endParaRPr>
            </a:p>
            <a:p>
              <a:pPr marL="228600" lvl="0" indent="-184150" algn="l" rtl="0">
                <a:lnSpc>
                  <a:spcPct val="115000"/>
                </a:lnSpc>
                <a:spcBef>
                  <a:spcPts val="50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Integrate gender within your M&amp;E questions </a:t>
              </a:r>
              <a:endParaRPr sz="1700">
                <a:solidFill>
                  <a:schemeClr val="dk1"/>
                </a:solidFill>
                <a:latin typeface="Roboto"/>
                <a:ea typeface="Roboto"/>
                <a:cs typeface="Roboto"/>
                <a:sym typeface="Roboto"/>
              </a:endParaRPr>
            </a:p>
            <a:p>
              <a:pPr marL="228600" lvl="0" indent="-184150" algn="l" rtl="0">
                <a:lnSpc>
                  <a:spcPct val="115000"/>
                </a:lnSpc>
                <a:spcBef>
                  <a:spcPts val="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Identify gender sensitive indicator(s)</a:t>
              </a:r>
              <a:endParaRPr sz="1700">
                <a:solidFill>
                  <a:schemeClr val="dk1"/>
                </a:solidFill>
                <a:latin typeface="Roboto"/>
                <a:ea typeface="Roboto"/>
                <a:cs typeface="Roboto"/>
                <a:sym typeface="Roboto"/>
              </a:endParaRPr>
            </a:p>
            <a:p>
              <a:pPr marL="0" lvl="0" indent="0" algn="l" rtl="0">
                <a:lnSpc>
                  <a:spcPct val="115000"/>
                </a:lnSpc>
                <a:spcBef>
                  <a:spcPts val="0"/>
                </a:spcBef>
                <a:spcAft>
                  <a:spcPts val="0"/>
                </a:spcAft>
                <a:buNone/>
              </a:pPr>
              <a:endParaRPr sz="1300">
                <a:solidFill>
                  <a:schemeClr val="dk1"/>
                </a:solidFill>
                <a:latin typeface="Poppins"/>
                <a:ea typeface="Poppins"/>
                <a:cs typeface="Poppins"/>
                <a:sym typeface="Poppins"/>
              </a:endParaRPr>
            </a:p>
          </p:txBody>
        </p:sp>
        <p:pic>
          <p:nvPicPr>
            <p:cNvPr id="446" name="Google Shape;446;p54"/>
            <p:cNvPicPr preferRelativeResize="0"/>
            <p:nvPr/>
          </p:nvPicPr>
          <p:blipFill>
            <a:blip r:embed="rId4">
              <a:alphaModFix/>
            </a:blip>
            <a:stretch>
              <a:fillRect/>
            </a:stretch>
          </p:blipFill>
          <p:spPr>
            <a:xfrm>
              <a:off x="8635691" y="1656780"/>
              <a:ext cx="804373" cy="804396"/>
            </a:xfrm>
            <a:prstGeom prst="rect">
              <a:avLst/>
            </a:prstGeom>
            <a:noFill/>
            <a:ln>
              <a:noFill/>
            </a:ln>
          </p:spPr>
        </p:pic>
      </p:grpSp>
      <p:pic>
        <p:nvPicPr>
          <p:cNvPr id="447" name="Google Shape;447;p54"/>
          <p:cNvPicPr preferRelativeResize="0"/>
          <p:nvPr/>
        </p:nvPicPr>
        <p:blipFill>
          <a:blip r:embed="rId5">
            <a:alphaModFix/>
          </a:blip>
          <a:stretch>
            <a:fillRect/>
          </a:stretch>
        </p:blipFill>
        <p:spPr>
          <a:xfrm>
            <a:off x="10971448" y="4761712"/>
            <a:ext cx="947776" cy="947776"/>
          </a:xfrm>
          <a:prstGeom prst="rect">
            <a:avLst/>
          </a:prstGeom>
          <a:noFill/>
          <a:ln>
            <a:noFill/>
          </a:ln>
        </p:spPr>
      </p:pic>
      <p:pic>
        <p:nvPicPr>
          <p:cNvPr id="448" name="Google Shape;448;p54"/>
          <p:cNvPicPr preferRelativeResize="0"/>
          <p:nvPr/>
        </p:nvPicPr>
        <p:blipFill>
          <a:blip r:embed="rId6">
            <a:alphaModFix/>
          </a:blip>
          <a:stretch>
            <a:fillRect/>
          </a:stretch>
        </p:blipFill>
        <p:spPr>
          <a:xfrm>
            <a:off x="0" y="4431550"/>
            <a:ext cx="691201" cy="691201"/>
          </a:xfrm>
          <a:prstGeom prst="rect">
            <a:avLst/>
          </a:prstGeom>
          <a:noFill/>
          <a:ln>
            <a:noFill/>
          </a:ln>
        </p:spPr>
      </p:pic>
      <p:pic>
        <p:nvPicPr>
          <p:cNvPr id="449" name="Google Shape;449;p54"/>
          <p:cNvPicPr preferRelativeResize="0"/>
          <p:nvPr/>
        </p:nvPicPr>
        <p:blipFill rotWithShape="1">
          <a:blip r:embed="rId7">
            <a:alphaModFix/>
          </a:blip>
          <a:srcRect/>
          <a:stretch/>
        </p:blipFill>
        <p:spPr>
          <a:xfrm>
            <a:off x="-295025" y="-103451"/>
            <a:ext cx="1424549" cy="1424549"/>
          </a:xfrm>
          <a:prstGeom prst="rect">
            <a:avLst/>
          </a:prstGeom>
          <a:noFill/>
          <a:ln>
            <a:noFill/>
          </a:ln>
        </p:spPr>
      </p:pic>
      <p:sp>
        <p:nvSpPr>
          <p:cNvPr id="450" name="Google Shape;450;p54"/>
          <p:cNvSpPr/>
          <p:nvPr/>
        </p:nvSpPr>
        <p:spPr>
          <a:xfrm>
            <a:off x="728933" y="6129833"/>
            <a:ext cx="11190300" cy="652800"/>
          </a:xfrm>
          <a:prstGeom prst="leftRightArrow">
            <a:avLst>
              <a:gd name="adj1" fmla="val 50000"/>
              <a:gd name="adj2" fmla="val 50000"/>
            </a:avLst>
          </a:prstGeom>
          <a:solidFill>
            <a:schemeClr val="dk2"/>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1700" b="1">
                <a:solidFill>
                  <a:schemeClr val="lt1"/>
                </a:solidFill>
                <a:latin typeface="Roboto"/>
                <a:ea typeface="Roboto"/>
                <a:cs typeface="Roboto"/>
                <a:sym typeface="Roboto"/>
              </a:rPr>
              <a:t>Cross cutting: ethics and safeguarding</a:t>
            </a:r>
            <a:endParaRPr sz="1700" b="1">
              <a:solidFill>
                <a:schemeClr val="lt1"/>
              </a:solidFill>
              <a:latin typeface="Roboto"/>
              <a:ea typeface="Roboto"/>
              <a:cs typeface="Roboto"/>
              <a:sym typeface="Roboto"/>
            </a:endParaRPr>
          </a:p>
        </p:txBody>
      </p:sp>
      <p:grpSp>
        <p:nvGrpSpPr>
          <p:cNvPr id="451" name="Google Shape;451;p54"/>
          <p:cNvGrpSpPr/>
          <p:nvPr/>
        </p:nvGrpSpPr>
        <p:grpSpPr>
          <a:xfrm>
            <a:off x="6989443" y="1807266"/>
            <a:ext cx="372546" cy="481588"/>
            <a:chOff x="1711250" y="2697442"/>
            <a:chExt cx="279417" cy="361200"/>
          </a:xfrm>
        </p:grpSpPr>
        <p:sp>
          <p:nvSpPr>
            <p:cNvPr id="452" name="Google Shape;452;p54"/>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1900">
                <a:solidFill>
                  <a:srgbClr val="FFFFFF"/>
                </a:solidFill>
                <a:latin typeface="Poppins"/>
                <a:ea typeface="Poppins"/>
                <a:cs typeface="Poppins"/>
                <a:sym typeface="Poppins"/>
              </a:endParaRPr>
            </a:p>
          </p:txBody>
        </p:sp>
        <p:sp>
          <p:nvSpPr>
            <p:cNvPr id="453" name="Google Shape;453;p54"/>
            <p:cNvSpPr txBox="1"/>
            <p:nvPr/>
          </p:nvSpPr>
          <p:spPr>
            <a:xfrm>
              <a:off x="1718567"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1900" b="1">
                  <a:solidFill>
                    <a:srgbClr val="FFFFFF"/>
                  </a:solidFill>
                  <a:latin typeface="Poppins"/>
                  <a:ea typeface="Poppins"/>
                  <a:cs typeface="Poppins"/>
                  <a:sym typeface="Poppins"/>
                </a:rPr>
                <a:t>1</a:t>
              </a:r>
              <a:endParaRPr sz="1900" b="1">
                <a:solidFill>
                  <a:srgbClr val="FFFFFF"/>
                </a:solidFill>
                <a:latin typeface="Poppins"/>
                <a:ea typeface="Poppins"/>
                <a:cs typeface="Poppins"/>
                <a:sym typeface="Poppins"/>
              </a:endParaRPr>
            </a:p>
          </p:txBody>
        </p:sp>
      </p:grpSp>
      <p:grpSp>
        <p:nvGrpSpPr>
          <p:cNvPr id="454" name="Google Shape;454;p54"/>
          <p:cNvGrpSpPr/>
          <p:nvPr/>
        </p:nvGrpSpPr>
        <p:grpSpPr>
          <a:xfrm>
            <a:off x="7372276" y="3730331"/>
            <a:ext cx="362791" cy="481588"/>
            <a:chOff x="1711250" y="2697442"/>
            <a:chExt cx="272100" cy="361200"/>
          </a:xfrm>
        </p:grpSpPr>
        <p:sp>
          <p:nvSpPr>
            <p:cNvPr id="455" name="Google Shape;455;p54"/>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1900">
                <a:solidFill>
                  <a:srgbClr val="FFFFFF"/>
                </a:solidFill>
                <a:latin typeface="Poppins"/>
                <a:ea typeface="Poppins"/>
                <a:cs typeface="Poppins"/>
                <a:sym typeface="Poppins"/>
              </a:endParaRPr>
            </a:p>
          </p:txBody>
        </p:sp>
        <p:sp>
          <p:nvSpPr>
            <p:cNvPr id="456" name="Google Shape;456;p54"/>
            <p:cNvSpPr txBox="1"/>
            <p:nvPr/>
          </p:nvSpPr>
          <p:spPr>
            <a:xfrm>
              <a:off x="1711250"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1900" b="1">
                  <a:solidFill>
                    <a:srgbClr val="FFFFFF"/>
                  </a:solidFill>
                  <a:latin typeface="Poppins"/>
                  <a:ea typeface="Poppins"/>
                  <a:cs typeface="Poppins"/>
                  <a:sym typeface="Poppins"/>
                </a:rPr>
                <a:t>2</a:t>
              </a:r>
              <a:endParaRPr sz="1900" b="1">
                <a:solidFill>
                  <a:srgbClr val="FFFFFF"/>
                </a:solidFill>
                <a:latin typeface="Poppins"/>
                <a:ea typeface="Poppins"/>
                <a:cs typeface="Poppins"/>
                <a:sym typeface="Poppins"/>
              </a:endParaRPr>
            </a:p>
          </p:txBody>
        </p:sp>
      </p:grpSp>
      <p:grpSp>
        <p:nvGrpSpPr>
          <p:cNvPr id="457" name="Google Shape;457;p54"/>
          <p:cNvGrpSpPr/>
          <p:nvPr/>
        </p:nvGrpSpPr>
        <p:grpSpPr>
          <a:xfrm>
            <a:off x="5839293" y="4664501"/>
            <a:ext cx="360824" cy="433436"/>
            <a:chOff x="1722625" y="2690096"/>
            <a:chExt cx="294118" cy="353335"/>
          </a:xfrm>
        </p:grpSpPr>
        <p:sp>
          <p:nvSpPr>
            <p:cNvPr id="458" name="Google Shape;458;p54"/>
            <p:cNvSpPr/>
            <p:nvPr/>
          </p:nvSpPr>
          <p:spPr>
            <a:xfrm>
              <a:off x="1744643" y="2771331"/>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1900">
                <a:solidFill>
                  <a:srgbClr val="FFFFFF"/>
                </a:solidFill>
                <a:latin typeface="Poppins"/>
                <a:ea typeface="Poppins"/>
                <a:cs typeface="Poppins"/>
                <a:sym typeface="Poppins"/>
              </a:endParaRPr>
            </a:p>
          </p:txBody>
        </p:sp>
        <p:sp>
          <p:nvSpPr>
            <p:cNvPr id="459" name="Google Shape;459;p54"/>
            <p:cNvSpPr txBox="1"/>
            <p:nvPr/>
          </p:nvSpPr>
          <p:spPr>
            <a:xfrm>
              <a:off x="1722625" y="2690096"/>
              <a:ext cx="254100" cy="337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1900" b="1">
                  <a:solidFill>
                    <a:srgbClr val="FFFFFF"/>
                  </a:solidFill>
                  <a:latin typeface="Poppins"/>
                  <a:ea typeface="Poppins"/>
                  <a:cs typeface="Poppins"/>
                  <a:sym typeface="Poppins"/>
                </a:rPr>
                <a:t>3</a:t>
              </a:r>
              <a:endParaRPr sz="1900" b="1">
                <a:solidFill>
                  <a:srgbClr val="FFFFFF"/>
                </a:solidFill>
                <a:latin typeface="Poppins"/>
                <a:ea typeface="Poppins"/>
                <a:cs typeface="Poppins"/>
                <a:sym typeface="Poppins"/>
              </a:endParaRPr>
            </a:p>
          </p:txBody>
        </p:sp>
      </p:grpSp>
      <p:grpSp>
        <p:nvGrpSpPr>
          <p:cNvPr id="460" name="Google Shape;460;p54"/>
          <p:cNvGrpSpPr/>
          <p:nvPr/>
        </p:nvGrpSpPr>
        <p:grpSpPr>
          <a:xfrm>
            <a:off x="4274860" y="3397221"/>
            <a:ext cx="392056" cy="481588"/>
            <a:chOff x="1689301" y="2697442"/>
            <a:chExt cx="294049" cy="361200"/>
          </a:xfrm>
        </p:grpSpPr>
        <p:sp>
          <p:nvSpPr>
            <p:cNvPr id="461" name="Google Shape;461;p54"/>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1900">
                <a:solidFill>
                  <a:srgbClr val="FFFFFF"/>
                </a:solidFill>
                <a:latin typeface="Poppins"/>
                <a:ea typeface="Poppins"/>
                <a:cs typeface="Poppins"/>
                <a:sym typeface="Poppins"/>
              </a:endParaRPr>
            </a:p>
          </p:txBody>
        </p:sp>
        <p:sp>
          <p:nvSpPr>
            <p:cNvPr id="462" name="Google Shape;462;p54"/>
            <p:cNvSpPr txBox="1"/>
            <p:nvPr/>
          </p:nvSpPr>
          <p:spPr>
            <a:xfrm>
              <a:off x="1689301"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1900" b="1">
                  <a:solidFill>
                    <a:srgbClr val="FFFFFF"/>
                  </a:solidFill>
                  <a:latin typeface="Poppins"/>
                  <a:ea typeface="Poppins"/>
                  <a:cs typeface="Poppins"/>
                  <a:sym typeface="Poppins"/>
                </a:rPr>
                <a:t>4</a:t>
              </a:r>
              <a:endParaRPr sz="1900" b="1">
                <a:solidFill>
                  <a:srgbClr val="FFFFFF"/>
                </a:solidFill>
                <a:latin typeface="Poppins"/>
                <a:ea typeface="Poppins"/>
                <a:cs typeface="Poppins"/>
                <a:sym typeface="Poppins"/>
              </a:endParaRPr>
            </a:p>
          </p:txBody>
        </p:sp>
      </p:grpSp>
      <p:grpSp>
        <p:nvGrpSpPr>
          <p:cNvPr id="463" name="Google Shape;463;p54"/>
          <p:cNvGrpSpPr/>
          <p:nvPr/>
        </p:nvGrpSpPr>
        <p:grpSpPr>
          <a:xfrm>
            <a:off x="4948793" y="1679644"/>
            <a:ext cx="369848" cy="443229"/>
            <a:chOff x="1689301" y="2697442"/>
            <a:chExt cx="301400" cy="361200"/>
          </a:xfrm>
        </p:grpSpPr>
        <p:sp>
          <p:nvSpPr>
            <p:cNvPr id="464" name="Google Shape;464;p54"/>
            <p:cNvSpPr/>
            <p:nvPr/>
          </p:nvSpPr>
          <p:spPr>
            <a:xfrm>
              <a:off x="1718601" y="2778677"/>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1900">
                <a:solidFill>
                  <a:srgbClr val="FFFFFF"/>
                </a:solidFill>
                <a:latin typeface="Poppins"/>
                <a:ea typeface="Poppins"/>
                <a:cs typeface="Poppins"/>
                <a:sym typeface="Poppins"/>
              </a:endParaRPr>
            </a:p>
          </p:txBody>
        </p:sp>
        <p:sp>
          <p:nvSpPr>
            <p:cNvPr id="465" name="Google Shape;465;p54"/>
            <p:cNvSpPr txBox="1"/>
            <p:nvPr/>
          </p:nvSpPr>
          <p:spPr>
            <a:xfrm>
              <a:off x="1689301"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1900" b="1">
                  <a:solidFill>
                    <a:srgbClr val="FFFFFF"/>
                  </a:solidFill>
                  <a:latin typeface="Poppins"/>
                  <a:ea typeface="Poppins"/>
                  <a:cs typeface="Poppins"/>
                  <a:sym typeface="Poppins"/>
                </a:rPr>
                <a:t>5</a:t>
              </a:r>
              <a:endParaRPr sz="1900" b="1">
                <a:solidFill>
                  <a:srgbClr val="FFFFFF"/>
                </a:solidFill>
                <a:latin typeface="Poppins"/>
                <a:ea typeface="Poppins"/>
                <a:cs typeface="Poppins"/>
                <a:sym typeface="Poppins"/>
              </a:endParaRPr>
            </a:p>
          </p:txBody>
        </p:sp>
      </p:grpSp>
      <p:cxnSp>
        <p:nvCxnSpPr>
          <p:cNvPr id="466" name="Google Shape;466;p54"/>
          <p:cNvCxnSpPr>
            <a:endCxn id="465" idx="1"/>
          </p:cNvCxnSpPr>
          <p:nvPr/>
        </p:nvCxnSpPr>
        <p:spPr>
          <a:xfrm>
            <a:off x="3399893" y="1043258"/>
            <a:ext cx="1548900" cy="858000"/>
          </a:xfrm>
          <a:prstGeom prst="straightConnector1">
            <a:avLst/>
          </a:prstGeom>
          <a:noFill/>
          <a:ln w="19050" cap="flat" cmpd="sng">
            <a:solidFill>
              <a:srgbClr val="3A3A3A"/>
            </a:solidFill>
            <a:prstDash val="solid"/>
            <a:round/>
            <a:headEnd type="oval" w="med" len="med"/>
            <a:tailEnd type="none" w="sm" len="sm"/>
          </a:ln>
        </p:spPr>
      </p:cxnSp>
      <p:sp>
        <p:nvSpPr>
          <p:cNvPr id="467" name="Google Shape;467;p54"/>
          <p:cNvSpPr txBox="1"/>
          <p:nvPr/>
        </p:nvSpPr>
        <p:spPr>
          <a:xfrm>
            <a:off x="523357" y="5675200"/>
            <a:ext cx="6303000" cy="546000"/>
          </a:xfrm>
          <a:prstGeom prst="rect">
            <a:avLst/>
          </a:prstGeom>
          <a:noFill/>
          <a:ln>
            <a:noFill/>
          </a:ln>
        </p:spPr>
        <p:txBody>
          <a:bodyPr spcFirstLastPara="1" wrap="square" lIns="91425" tIns="91425" rIns="91425" bIns="91425" anchor="t" anchorCtr="0">
            <a:noAutofit/>
          </a:bodyPr>
          <a:lstStyle/>
          <a:p>
            <a:pPr marL="228600" lvl="0" indent="-184150" algn="l" rtl="0">
              <a:lnSpc>
                <a:spcPct val="115000"/>
              </a:lnSpc>
              <a:spcBef>
                <a:spcPts val="0"/>
              </a:spcBef>
              <a:spcAft>
                <a:spcPts val="0"/>
              </a:spcAft>
              <a:buClr>
                <a:schemeClr val="dk1"/>
              </a:buClr>
              <a:buSzPts val="1700"/>
              <a:buFont typeface="Poppins"/>
              <a:buChar char="●"/>
            </a:pPr>
            <a:r>
              <a:rPr lang="en-US" sz="1700">
                <a:solidFill>
                  <a:schemeClr val="dk1"/>
                </a:solidFill>
                <a:latin typeface="Roboto"/>
                <a:ea typeface="Roboto"/>
                <a:cs typeface="Roboto"/>
                <a:sym typeface="Roboto"/>
              </a:rPr>
              <a:t>Consider participatory data collection with women/girls</a:t>
            </a:r>
            <a:endParaRPr sz="2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5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4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5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4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2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2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6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4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6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2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2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4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6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6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55"/>
          <p:cNvSpPr/>
          <p:nvPr/>
        </p:nvSpPr>
        <p:spPr>
          <a:xfrm>
            <a:off x="-10975" y="-10975"/>
            <a:ext cx="4422000" cy="6858000"/>
          </a:xfrm>
          <a:prstGeom prst="rect">
            <a:avLst/>
          </a:pr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73" name="Google Shape;473;p55"/>
          <p:cNvSpPr/>
          <p:nvPr/>
        </p:nvSpPr>
        <p:spPr>
          <a:xfrm>
            <a:off x="6349897" y="1336795"/>
            <a:ext cx="3952200" cy="3952200"/>
          </a:xfrm>
          <a:prstGeom prst="donut">
            <a:avLst>
              <a:gd name="adj" fmla="val 16067"/>
            </a:avLst>
          </a:prstGeom>
          <a:solidFill>
            <a:srgbClr val="FBF5F5"/>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900"/>
          </a:p>
        </p:txBody>
      </p:sp>
      <p:sp>
        <p:nvSpPr>
          <p:cNvPr id="474" name="Google Shape;474;p55"/>
          <p:cNvSpPr/>
          <p:nvPr/>
        </p:nvSpPr>
        <p:spPr>
          <a:xfrm rot="1800031">
            <a:off x="6229017" y="1213269"/>
            <a:ext cx="4186735" cy="4186885"/>
          </a:xfrm>
          <a:prstGeom prst="blockArc">
            <a:avLst>
              <a:gd name="adj1" fmla="val 14414370"/>
              <a:gd name="adj2" fmla="val 18998613"/>
              <a:gd name="adj3" fmla="val 8907"/>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r>
              <a:rPr lang="en-US" sz="2400">
                <a:solidFill>
                  <a:schemeClr val="lt2"/>
                </a:solidFill>
              </a:rPr>
              <a:t>1</a:t>
            </a:r>
            <a:endParaRPr sz="2400">
              <a:solidFill>
                <a:schemeClr val="lt2"/>
              </a:solidFill>
            </a:endParaRPr>
          </a:p>
        </p:txBody>
      </p:sp>
      <p:sp>
        <p:nvSpPr>
          <p:cNvPr id="475" name="Google Shape;475;p55"/>
          <p:cNvSpPr/>
          <p:nvPr/>
        </p:nvSpPr>
        <p:spPr>
          <a:xfrm rot="-9000699" flipH="1">
            <a:off x="6238209" y="1210925"/>
            <a:ext cx="4185875" cy="4185875"/>
          </a:xfrm>
          <a:prstGeom prst="blockArc">
            <a:avLst>
              <a:gd name="adj1" fmla="val 20178804"/>
              <a:gd name="adj2" fmla="val 2623923"/>
              <a:gd name="adj3" fmla="val 8858"/>
            </a:avLst>
          </a:prstGeom>
          <a:solidFill>
            <a:schemeClr val="accent2"/>
          </a:solidFill>
          <a:ln w="9525" cap="flat" cmpd="sng">
            <a:solidFill>
              <a:schemeClr val="accen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p>
        </p:txBody>
      </p:sp>
      <p:sp>
        <p:nvSpPr>
          <p:cNvPr id="476" name="Google Shape;476;p55"/>
          <p:cNvSpPr txBox="1">
            <a:spLocks noGrp="1"/>
          </p:cNvSpPr>
          <p:nvPr>
            <p:ph type="title" idx="4294967295"/>
          </p:nvPr>
        </p:nvSpPr>
        <p:spPr>
          <a:xfrm>
            <a:off x="360226" y="1836450"/>
            <a:ext cx="38754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sz="6000" b="1">
                <a:solidFill>
                  <a:schemeClr val="lt1"/>
                </a:solidFill>
                <a:latin typeface="Bebas Neue"/>
                <a:ea typeface="Bebas Neue"/>
                <a:cs typeface="Bebas Neue"/>
                <a:sym typeface="Bebas Neue"/>
              </a:rPr>
              <a:t>M&amp;E PLanning</a:t>
            </a:r>
            <a:endParaRPr sz="6000" b="1">
              <a:solidFill>
                <a:schemeClr val="lt1"/>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lt1"/>
              </a:solidFill>
              <a:latin typeface="Poppins"/>
              <a:ea typeface="Poppins"/>
              <a:cs typeface="Poppins"/>
              <a:sym typeface="Poppins"/>
            </a:endParaRPr>
          </a:p>
        </p:txBody>
      </p:sp>
      <p:sp>
        <p:nvSpPr>
          <p:cNvPr id="477" name="Google Shape;477;p55"/>
          <p:cNvSpPr txBox="1"/>
          <p:nvPr/>
        </p:nvSpPr>
        <p:spPr>
          <a:xfrm>
            <a:off x="7203009" y="2722720"/>
            <a:ext cx="2246100" cy="1251600"/>
          </a:xfrm>
          <a:prstGeom prst="rect">
            <a:avLst/>
          </a:prstGeom>
          <a:noFill/>
          <a:ln>
            <a:noFill/>
          </a:ln>
        </p:spPr>
        <p:txBody>
          <a:bodyPr spcFirstLastPara="1" wrap="square" lIns="121900" tIns="121900" rIns="121900" bIns="121900" anchor="ctr" anchorCtr="0">
            <a:noAutofit/>
          </a:bodyPr>
          <a:lstStyle/>
          <a:p>
            <a:pPr marL="0" lvl="0" indent="0" algn="ctr" rtl="0">
              <a:lnSpc>
                <a:spcPct val="115000"/>
              </a:lnSpc>
              <a:spcBef>
                <a:spcPts val="0"/>
              </a:spcBef>
              <a:spcAft>
                <a:spcPts val="0"/>
              </a:spcAft>
              <a:buNone/>
            </a:pPr>
            <a:r>
              <a:rPr lang="en-US" sz="2100" b="1">
                <a:solidFill>
                  <a:schemeClr val="dk1"/>
                </a:solidFill>
                <a:latin typeface="Roboto"/>
                <a:ea typeface="Roboto"/>
                <a:cs typeface="Roboto"/>
                <a:sym typeface="Roboto"/>
              </a:rPr>
              <a:t>Ongoing Monitoring, Evaluation and Learning</a:t>
            </a:r>
            <a:endParaRPr sz="2100">
              <a:solidFill>
                <a:schemeClr val="dk1"/>
              </a:solidFill>
              <a:latin typeface="Roboto"/>
              <a:ea typeface="Roboto"/>
              <a:cs typeface="Roboto"/>
              <a:sym typeface="Roboto"/>
            </a:endParaRPr>
          </a:p>
        </p:txBody>
      </p:sp>
      <p:sp>
        <p:nvSpPr>
          <p:cNvPr id="478" name="Google Shape;478;p55"/>
          <p:cNvSpPr/>
          <p:nvPr/>
        </p:nvSpPr>
        <p:spPr>
          <a:xfrm rot="-3782428">
            <a:off x="9865227" y="2413847"/>
            <a:ext cx="565112" cy="565112"/>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479" name="Google Shape;479;p55"/>
          <p:cNvSpPr/>
          <p:nvPr/>
        </p:nvSpPr>
        <p:spPr>
          <a:xfrm rot="-1800118" flipH="1">
            <a:off x="6221632" y="1207226"/>
            <a:ext cx="4196150" cy="4196150"/>
          </a:xfrm>
          <a:prstGeom prst="blockArc">
            <a:avLst>
              <a:gd name="adj1" fmla="val 14334136"/>
              <a:gd name="adj2" fmla="val 18854681"/>
              <a:gd name="adj3" fmla="val 8846"/>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480" name="Google Shape;480;p55"/>
          <p:cNvSpPr/>
          <p:nvPr/>
        </p:nvSpPr>
        <p:spPr>
          <a:xfrm rot="9000699">
            <a:off x="6209782" y="1215320"/>
            <a:ext cx="4185875" cy="4185875"/>
          </a:xfrm>
          <a:prstGeom prst="blockArc">
            <a:avLst>
              <a:gd name="adj1" fmla="val 20184517"/>
              <a:gd name="adj2" fmla="val 3007258"/>
              <a:gd name="adj3" fmla="val 9336"/>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481" name="Google Shape;481;p55"/>
          <p:cNvSpPr/>
          <p:nvPr/>
        </p:nvSpPr>
        <p:spPr>
          <a:xfrm rot="-9000699" flipH="1">
            <a:off x="6209910" y="1217693"/>
            <a:ext cx="4185875" cy="4185875"/>
          </a:xfrm>
          <a:prstGeom prst="blockArc">
            <a:avLst>
              <a:gd name="adj1" fmla="val 15738599"/>
              <a:gd name="adj2" fmla="val 20008131"/>
              <a:gd name="adj3" fmla="val 9063"/>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482" name="Google Shape;482;p55"/>
          <p:cNvSpPr/>
          <p:nvPr/>
        </p:nvSpPr>
        <p:spPr>
          <a:xfrm rot="9240359">
            <a:off x="6219388" y="2413549"/>
            <a:ext cx="565396" cy="565396"/>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483" name="Google Shape;483;p55"/>
          <p:cNvSpPr/>
          <p:nvPr/>
        </p:nvSpPr>
        <p:spPr>
          <a:xfrm rot="476440">
            <a:off x="9185560" y="4563038"/>
            <a:ext cx="564614" cy="564614"/>
          </a:xfrm>
          <a:prstGeom prst="rtTriangle">
            <a:avLst/>
          </a:prstGeom>
          <a:solidFill>
            <a:schemeClr val="accent2"/>
          </a:solidFill>
          <a:ln w="9525" cap="flat" cmpd="sng">
            <a:solidFill>
              <a:schemeClr val="accen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p>
        </p:txBody>
      </p:sp>
      <p:sp>
        <p:nvSpPr>
          <p:cNvPr id="484" name="Google Shape;484;p55"/>
          <p:cNvSpPr/>
          <p:nvPr/>
        </p:nvSpPr>
        <p:spPr>
          <a:xfrm rot="4858984">
            <a:off x="6904203" y="4562862"/>
            <a:ext cx="564678" cy="564678"/>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485" name="Google Shape;485;p55"/>
          <p:cNvSpPr/>
          <p:nvPr/>
        </p:nvSpPr>
        <p:spPr>
          <a:xfrm rot="-8100000">
            <a:off x="8038439" y="1121481"/>
            <a:ext cx="565120" cy="565120"/>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grpSp>
        <p:nvGrpSpPr>
          <p:cNvPr id="486" name="Google Shape;486;p55"/>
          <p:cNvGrpSpPr/>
          <p:nvPr/>
        </p:nvGrpSpPr>
        <p:grpSpPr>
          <a:xfrm>
            <a:off x="9375554" y="1572005"/>
            <a:ext cx="434744" cy="561991"/>
            <a:chOff x="1711250" y="2697442"/>
            <a:chExt cx="279417" cy="361200"/>
          </a:xfrm>
        </p:grpSpPr>
        <p:sp>
          <p:nvSpPr>
            <p:cNvPr id="487" name="Google Shape;487;p55"/>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488" name="Google Shape;488;p55"/>
            <p:cNvSpPr txBox="1"/>
            <p:nvPr/>
          </p:nvSpPr>
          <p:spPr>
            <a:xfrm>
              <a:off x="1718567"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1</a:t>
              </a:r>
              <a:endParaRPr sz="2400" b="1">
                <a:solidFill>
                  <a:srgbClr val="FFFFFF"/>
                </a:solidFill>
                <a:latin typeface="Poppins"/>
                <a:ea typeface="Poppins"/>
                <a:cs typeface="Poppins"/>
                <a:sym typeface="Poppins"/>
              </a:endParaRPr>
            </a:p>
          </p:txBody>
        </p:sp>
      </p:grpSp>
      <p:grpSp>
        <p:nvGrpSpPr>
          <p:cNvPr id="489" name="Google Shape;489;p55"/>
          <p:cNvGrpSpPr/>
          <p:nvPr/>
        </p:nvGrpSpPr>
        <p:grpSpPr>
          <a:xfrm>
            <a:off x="9822312" y="3816169"/>
            <a:ext cx="423360" cy="561991"/>
            <a:chOff x="1711250" y="2697442"/>
            <a:chExt cx="272100" cy="361200"/>
          </a:xfrm>
        </p:grpSpPr>
        <p:sp>
          <p:nvSpPr>
            <p:cNvPr id="490" name="Google Shape;490;p55"/>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491" name="Google Shape;491;p55"/>
            <p:cNvSpPr txBox="1"/>
            <p:nvPr/>
          </p:nvSpPr>
          <p:spPr>
            <a:xfrm>
              <a:off x="1711250"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2</a:t>
              </a:r>
              <a:endParaRPr sz="2400" b="1">
                <a:solidFill>
                  <a:srgbClr val="FFFFFF"/>
                </a:solidFill>
                <a:latin typeface="Poppins"/>
                <a:ea typeface="Poppins"/>
                <a:cs typeface="Poppins"/>
                <a:sym typeface="Poppins"/>
              </a:endParaRPr>
            </a:p>
          </p:txBody>
        </p:sp>
      </p:grpSp>
      <p:grpSp>
        <p:nvGrpSpPr>
          <p:cNvPr id="492" name="Google Shape;492;p55"/>
          <p:cNvGrpSpPr/>
          <p:nvPr/>
        </p:nvGrpSpPr>
        <p:grpSpPr>
          <a:xfrm>
            <a:off x="8033326" y="4906317"/>
            <a:ext cx="421059" cy="505799"/>
            <a:chOff x="1722625" y="2690096"/>
            <a:chExt cx="294118" cy="353335"/>
          </a:xfrm>
        </p:grpSpPr>
        <p:sp>
          <p:nvSpPr>
            <p:cNvPr id="493" name="Google Shape;493;p55"/>
            <p:cNvSpPr/>
            <p:nvPr/>
          </p:nvSpPr>
          <p:spPr>
            <a:xfrm>
              <a:off x="1744643" y="2771331"/>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494" name="Google Shape;494;p55"/>
            <p:cNvSpPr txBox="1"/>
            <p:nvPr/>
          </p:nvSpPr>
          <p:spPr>
            <a:xfrm>
              <a:off x="1722625" y="2690096"/>
              <a:ext cx="254100" cy="337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3</a:t>
              </a:r>
              <a:endParaRPr sz="2400" b="1">
                <a:solidFill>
                  <a:srgbClr val="FFFFFF"/>
                </a:solidFill>
                <a:latin typeface="Poppins"/>
                <a:ea typeface="Poppins"/>
                <a:cs typeface="Poppins"/>
                <a:sym typeface="Poppins"/>
              </a:endParaRPr>
            </a:p>
          </p:txBody>
        </p:sp>
      </p:grpSp>
      <p:grpSp>
        <p:nvGrpSpPr>
          <p:cNvPr id="495" name="Google Shape;495;p55"/>
          <p:cNvGrpSpPr/>
          <p:nvPr/>
        </p:nvGrpSpPr>
        <p:grpSpPr>
          <a:xfrm>
            <a:off x="6207700" y="3427439"/>
            <a:ext cx="457512" cy="561991"/>
            <a:chOff x="1689301" y="2697442"/>
            <a:chExt cx="294049" cy="361200"/>
          </a:xfrm>
        </p:grpSpPr>
        <p:sp>
          <p:nvSpPr>
            <p:cNvPr id="496" name="Google Shape;496;p55"/>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497" name="Google Shape;497;p55"/>
            <p:cNvSpPr txBox="1"/>
            <p:nvPr/>
          </p:nvSpPr>
          <p:spPr>
            <a:xfrm>
              <a:off x="1689301"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4</a:t>
              </a:r>
              <a:endParaRPr sz="2400" b="1">
                <a:solidFill>
                  <a:srgbClr val="FFFFFF"/>
                </a:solidFill>
                <a:latin typeface="Poppins"/>
                <a:ea typeface="Poppins"/>
                <a:cs typeface="Poppins"/>
                <a:sym typeface="Poppins"/>
              </a:endParaRPr>
            </a:p>
          </p:txBody>
        </p:sp>
      </p:grpSp>
      <p:grpSp>
        <p:nvGrpSpPr>
          <p:cNvPr id="498" name="Google Shape;498;p55"/>
          <p:cNvGrpSpPr/>
          <p:nvPr/>
        </p:nvGrpSpPr>
        <p:grpSpPr>
          <a:xfrm>
            <a:off x="6994219" y="1423162"/>
            <a:ext cx="431605" cy="517238"/>
            <a:chOff x="1689301" y="2697442"/>
            <a:chExt cx="301400" cy="361200"/>
          </a:xfrm>
        </p:grpSpPr>
        <p:sp>
          <p:nvSpPr>
            <p:cNvPr id="499" name="Google Shape;499;p55"/>
            <p:cNvSpPr/>
            <p:nvPr/>
          </p:nvSpPr>
          <p:spPr>
            <a:xfrm>
              <a:off x="1718601" y="2778677"/>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500" name="Google Shape;500;p55"/>
            <p:cNvSpPr txBox="1"/>
            <p:nvPr/>
          </p:nvSpPr>
          <p:spPr>
            <a:xfrm>
              <a:off x="1689301"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5</a:t>
              </a:r>
              <a:endParaRPr sz="2400" b="1">
                <a:solidFill>
                  <a:srgbClr val="FFFFFF"/>
                </a:solidFill>
                <a:latin typeface="Poppins"/>
                <a:ea typeface="Poppins"/>
                <a:cs typeface="Poppins"/>
                <a:sym typeface="Poppins"/>
              </a:endParaRPr>
            </a:p>
          </p:txBody>
        </p:sp>
      </p:grpSp>
      <p:sp>
        <p:nvSpPr>
          <p:cNvPr id="501" name="Google Shape;501;p55"/>
          <p:cNvSpPr txBox="1">
            <a:spLocks noGrp="1"/>
          </p:cNvSpPr>
          <p:nvPr>
            <p:ph type="sldNum" idx="12"/>
          </p:nvPr>
        </p:nvSpPr>
        <p:spPr>
          <a:xfrm>
            <a:off x="-239055" y="6403234"/>
            <a:ext cx="731700" cy="5247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t>14</a:t>
            </a:fld>
            <a:endParaRPr/>
          </a:p>
        </p:txBody>
      </p:sp>
      <p:grpSp>
        <p:nvGrpSpPr>
          <p:cNvPr id="502" name="Google Shape;502;p55"/>
          <p:cNvGrpSpPr/>
          <p:nvPr/>
        </p:nvGrpSpPr>
        <p:grpSpPr>
          <a:xfrm>
            <a:off x="416829" y="625923"/>
            <a:ext cx="1089459" cy="1099059"/>
            <a:chOff x="1704517" y="2748252"/>
            <a:chExt cx="334200" cy="361200"/>
          </a:xfrm>
        </p:grpSpPr>
        <p:sp>
          <p:nvSpPr>
            <p:cNvPr id="503" name="Google Shape;503;p55"/>
            <p:cNvSpPr/>
            <p:nvPr/>
          </p:nvSpPr>
          <p:spPr>
            <a:xfrm>
              <a:off x="1704517" y="2756625"/>
              <a:ext cx="334200" cy="334200"/>
            </a:xfrm>
            <a:prstGeom prst="ellipse">
              <a:avLst/>
            </a:prstGeom>
            <a:no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Poppins"/>
                <a:ea typeface="Poppins"/>
                <a:cs typeface="Poppins"/>
                <a:sym typeface="Poppins"/>
              </a:endParaRPr>
            </a:p>
          </p:txBody>
        </p:sp>
        <p:sp>
          <p:nvSpPr>
            <p:cNvPr id="504" name="Google Shape;504;p55"/>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rgbClr val="FFFFFF"/>
                  </a:solidFill>
                  <a:latin typeface="Poppins"/>
                  <a:ea typeface="Poppins"/>
                  <a:cs typeface="Poppins"/>
                  <a:sym typeface="Poppins"/>
                </a:rPr>
                <a:t> </a:t>
              </a:r>
              <a:r>
                <a:rPr lang="en-US" sz="6000" b="1">
                  <a:solidFill>
                    <a:srgbClr val="FFFFFF"/>
                  </a:solidFill>
                  <a:latin typeface="Poppins"/>
                  <a:ea typeface="Poppins"/>
                  <a:cs typeface="Poppins"/>
                  <a:sym typeface="Poppins"/>
                </a:rPr>
                <a:t>2</a:t>
              </a:r>
              <a:endParaRPr sz="6000" b="1">
                <a:solidFill>
                  <a:srgbClr val="FFFFFF"/>
                </a:solidFill>
                <a:latin typeface="Poppins"/>
                <a:ea typeface="Poppins"/>
                <a:cs typeface="Poppins"/>
                <a:sym typeface="Poppin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8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9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56"/>
          <p:cNvSpPr txBox="1">
            <a:spLocks noGrp="1"/>
          </p:cNvSpPr>
          <p:nvPr>
            <p:ph type="title" idx="4294967295"/>
          </p:nvPr>
        </p:nvSpPr>
        <p:spPr>
          <a:xfrm>
            <a:off x="1165383" y="217475"/>
            <a:ext cx="121920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Clr>
                <a:srgbClr val="000000"/>
              </a:buClr>
              <a:buSzPts val="3700"/>
              <a:buFont typeface="Arial"/>
              <a:buNone/>
            </a:pPr>
            <a:r>
              <a:rPr lang="en-US" b="1">
                <a:solidFill>
                  <a:schemeClr val="accent2"/>
                </a:solidFill>
                <a:latin typeface="Bebas Neue"/>
                <a:ea typeface="Bebas Neue"/>
                <a:cs typeface="Bebas Neue"/>
                <a:sym typeface="Bebas Neue"/>
              </a:rPr>
              <a:t>Determining your gender equality M&amp;E questions</a:t>
            </a:r>
            <a:endParaRPr b="1">
              <a:solidFill>
                <a:schemeClr val="accent2"/>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accent2"/>
              </a:solidFill>
              <a:latin typeface="Poppins"/>
              <a:ea typeface="Poppins"/>
              <a:cs typeface="Poppins"/>
              <a:sym typeface="Poppins"/>
            </a:endParaRPr>
          </a:p>
        </p:txBody>
      </p:sp>
      <p:sp>
        <p:nvSpPr>
          <p:cNvPr id="510" name="Google Shape;510;p56"/>
          <p:cNvSpPr/>
          <p:nvPr/>
        </p:nvSpPr>
        <p:spPr>
          <a:xfrm>
            <a:off x="2349950" y="2476150"/>
            <a:ext cx="1435500" cy="550800"/>
          </a:xfrm>
          <a:prstGeom prst="roundRect">
            <a:avLst>
              <a:gd name="adj" fmla="val 16667"/>
            </a:avLst>
          </a:prstGeom>
          <a:solidFill>
            <a:schemeClr val="accent5"/>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r>
              <a:rPr lang="en-US" sz="1700">
                <a:solidFill>
                  <a:srgbClr val="FFFFFF"/>
                </a:solidFill>
                <a:latin typeface="Roboto"/>
                <a:ea typeface="Roboto"/>
                <a:cs typeface="Roboto"/>
                <a:sym typeface="Roboto"/>
              </a:rPr>
              <a:t>For whom?</a:t>
            </a:r>
            <a:endParaRPr sz="1700">
              <a:solidFill>
                <a:srgbClr val="FFFFFF"/>
              </a:solidFill>
              <a:latin typeface="Roboto"/>
              <a:ea typeface="Roboto"/>
              <a:cs typeface="Roboto"/>
              <a:sym typeface="Roboto"/>
            </a:endParaRPr>
          </a:p>
        </p:txBody>
      </p:sp>
      <p:sp>
        <p:nvSpPr>
          <p:cNvPr id="511" name="Google Shape;511;p56"/>
          <p:cNvSpPr/>
          <p:nvPr/>
        </p:nvSpPr>
        <p:spPr>
          <a:xfrm>
            <a:off x="658225" y="1509688"/>
            <a:ext cx="3127200" cy="824700"/>
          </a:xfrm>
          <a:prstGeom prst="roundRect">
            <a:avLst>
              <a:gd name="adj" fmla="val 16667"/>
            </a:avLst>
          </a:prstGeom>
          <a:solidFill>
            <a:schemeClr val="accent5"/>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r>
              <a:rPr lang="en-US" sz="2500">
                <a:solidFill>
                  <a:srgbClr val="FFFFFF"/>
                </a:solidFill>
                <a:latin typeface="Roboto"/>
                <a:ea typeface="Roboto"/>
                <a:cs typeface="Roboto"/>
                <a:sym typeface="Roboto"/>
              </a:rPr>
              <a:t>What change?</a:t>
            </a:r>
            <a:endParaRPr sz="2500">
              <a:solidFill>
                <a:srgbClr val="FFFFFF"/>
              </a:solidFill>
              <a:latin typeface="Roboto"/>
              <a:ea typeface="Roboto"/>
              <a:cs typeface="Roboto"/>
              <a:sym typeface="Roboto"/>
            </a:endParaRPr>
          </a:p>
        </p:txBody>
      </p:sp>
      <p:sp>
        <p:nvSpPr>
          <p:cNvPr id="512" name="Google Shape;512;p56"/>
          <p:cNvSpPr/>
          <p:nvPr/>
        </p:nvSpPr>
        <p:spPr>
          <a:xfrm>
            <a:off x="3774448" y="1705175"/>
            <a:ext cx="504000" cy="433800"/>
          </a:xfrm>
          <a:prstGeom prst="rightArrow">
            <a:avLst>
              <a:gd name="adj1" fmla="val 50000"/>
              <a:gd name="adj2" fmla="val 50000"/>
            </a:avLst>
          </a:prstGeom>
          <a:solidFill>
            <a:schemeClr val="accent5"/>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endParaRPr sz="2800">
              <a:latin typeface="Poppins"/>
              <a:ea typeface="Poppins"/>
              <a:cs typeface="Poppins"/>
              <a:sym typeface="Poppins"/>
            </a:endParaRPr>
          </a:p>
        </p:txBody>
      </p:sp>
      <p:sp>
        <p:nvSpPr>
          <p:cNvPr id="513" name="Google Shape;513;p56"/>
          <p:cNvSpPr/>
          <p:nvPr/>
        </p:nvSpPr>
        <p:spPr>
          <a:xfrm>
            <a:off x="658225" y="2476150"/>
            <a:ext cx="1631700" cy="550800"/>
          </a:xfrm>
          <a:prstGeom prst="roundRect">
            <a:avLst>
              <a:gd name="adj" fmla="val 16667"/>
            </a:avLst>
          </a:prstGeom>
          <a:solidFill>
            <a:schemeClr val="accent5"/>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r>
              <a:rPr lang="en-US" sz="1700">
                <a:solidFill>
                  <a:srgbClr val="FFFFFF"/>
                </a:solidFill>
                <a:latin typeface="Roboto"/>
                <a:ea typeface="Roboto"/>
                <a:cs typeface="Roboto"/>
                <a:sym typeface="Roboto"/>
              </a:rPr>
              <a:t>For how many?</a:t>
            </a:r>
            <a:endParaRPr sz="1700">
              <a:solidFill>
                <a:srgbClr val="FFFFFF"/>
              </a:solidFill>
              <a:latin typeface="Roboto"/>
              <a:ea typeface="Roboto"/>
              <a:cs typeface="Roboto"/>
              <a:sym typeface="Roboto"/>
            </a:endParaRPr>
          </a:p>
        </p:txBody>
      </p:sp>
      <p:grpSp>
        <p:nvGrpSpPr>
          <p:cNvPr id="514" name="Google Shape;514;p56"/>
          <p:cNvGrpSpPr/>
          <p:nvPr/>
        </p:nvGrpSpPr>
        <p:grpSpPr>
          <a:xfrm>
            <a:off x="164478" y="217473"/>
            <a:ext cx="1000907" cy="1099059"/>
            <a:chOff x="1711250" y="2748252"/>
            <a:chExt cx="307036" cy="361200"/>
          </a:xfrm>
        </p:grpSpPr>
        <p:sp>
          <p:nvSpPr>
            <p:cNvPr id="515" name="Google Shape;515;p56"/>
            <p:cNvSpPr/>
            <p:nvPr/>
          </p:nvSpPr>
          <p:spPr>
            <a:xfrm>
              <a:off x="1711250" y="2756625"/>
              <a:ext cx="272100" cy="2721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latin typeface="Poppins"/>
                <a:ea typeface="Poppins"/>
                <a:cs typeface="Poppins"/>
                <a:sym typeface="Poppins"/>
              </a:endParaRPr>
            </a:p>
          </p:txBody>
        </p:sp>
        <p:sp>
          <p:nvSpPr>
            <p:cNvPr id="516" name="Google Shape;516;p56"/>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2"/>
                  </a:solidFill>
                  <a:latin typeface="Poppins"/>
                  <a:ea typeface="Poppins"/>
                  <a:cs typeface="Poppins"/>
                  <a:sym typeface="Poppins"/>
                </a:rPr>
                <a:t> </a:t>
              </a:r>
              <a:r>
                <a:rPr lang="en-US" sz="4500" b="1">
                  <a:solidFill>
                    <a:schemeClr val="accent2"/>
                  </a:solidFill>
                  <a:latin typeface="Poppins"/>
                  <a:ea typeface="Poppins"/>
                  <a:cs typeface="Poppins"/>
                  <a:sym typeface="Poppins"/>
                </a:rPr>
                <a:t>2</a:t>
              </a:r>
              <a:endParaRPr sz="4500" b="1">
                <a:solidFill>
                  <a:schemeClr val="accent2"/>
                </a:solidFill>
                <a:latin typeface="Poppins"/>
                <a:ea typeface="Poppins"/>
                <a:cs typeface="Poppins"/>
                <a:sym typeface="Poppins"/>
              </a:endParaRPr>
            </a:p>
          </p:txBody>
        </p:sp>
      </p:grpSp>
      <p:grpSp>
        <p:nvGrpSpPr>
          <p:cNvPr id="517" name="Google Shape;517;p56"/>
          <p:cNvGrpSpPr/>
          <p:nvPr/>
        </p:nvGrpSpPr>
        <p:grpSpPr>
          <a:xfrm>
            <a:off x="4278449" y="1510625"/>
            <a:ext cx="5345410" cy="822900"/>
            <a:chOff x="4497424" y="1510625"/>
            <a:chExt cx="5345410" cy="822900"/>
          </a:xfrm>
        </p:grpSpPr>
        <p:sp>
          <p:nvSpPr>
            <p:cNvPr id="518" name="Google Shape;518;p56"/>
            <p:cNvSpPr/>
            <p:nvPr/>
          </p:nvSpPr>
          <p:spPr>
            <a:xfrm>
              <a:off x="4497424" y="1510625"/>
              <a:ext cx="4851300" cy="822900"/>
            </a:xfrm>
            <a:prstGeom prst="roundRect">
              <a:avLst>
                <a:gd name="adj" fmla="val 16667"/>
              </a:avLst>
            </a:prstGeom>
            <a:solidFill>
              <a:schemeClr val="accent2"/>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r>
                <a:rPr lang="en-US" sz="2500">
                  <a:solidFill>
                    <a:srgbClr val="FFFFFF"/>
                  </a:solidFill>
                  <a:latin typeface="Roboto"/>
                  <a:ea typeface="Roboto"/>
                  <a:cs typeface="Roboto"/>
                  <a:sym typeface="Roboto"/>
                </a:rPr>
                <a:t>How &amp; why?</a:t>
              </a:r>
              <a:endParaRPr sz="2500">
                <a:solidFill>
                  <a:srgbClr val="FFFFFF"/>
                </a:solidFill>
                <a:latin typeface="Roboto"/>
                <a:ea typeface="Roboto"/>
                <a:cs typeface="Roboto"/>
                <a:sym typeface="Roboto"/>
              </a:endParaRPr>
            </a:p>
          </p:txBody>
        </p:sp>
        <p:sp>
          <p:nvSpPr>
            <p:cNvPr id="519" name="Google Shape;519;p56"/>
            <p:cNvSpPr/>
            <p:nvPr/>
          </p:nvSpPr>
          <p:spPr>
            <a:xfrm>
              <a:off x="9092234" y="1713259"/>
              <a:ext cx="750600" cy="417600"/>
            </a:xfrm>
            <a:prstGeom prst="rightArrow">
              <a:avLst>
                <a:gd name="adj1" fmla="val 50000"/>
                <a:gd name="adj2" fmla="val 50000"/>
              </a:avLst>
            </a:prstGeom>
            <a:solidFill>
              <a:schemeClr val="accent2"/>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endParaRPr sz="2800">
                <a:latin typeface="Poppins"/>
                <a:ea typeface="Poppins"/>
                <a:cs typeface="Poppins"/>
                <a:sym typeface="Poppins"/>
              </a:endParaRPr>
            </a:p>
          </p:txBody>
        </p:sp>
      </p:grpSp>
      <p:sp>
        <p:nvSpPr>
          <p:cNvPr id="520" name="Google Shape;520;p56"/>
          <p:cNvSpPr/>
          <p:nvPr/>
        </p:nvSpPr>
        <p:spPr>
          <a:xfrm>
            <a:off x="9623850" y="1509700"/>
            <a:ext cx="2283900" cy="822900"/>
          </a:xfrm>
          <a:prstGeom prst="roundRect">
            <a:avLst>
              <a:gd name="adj" fmla="val 16667"/>
            </a:avLst>
          </a:prstGeom>
          <a:solidFill>
            <a:schemeClr val="accent1"/>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r>
              <a:rPr lang="en-US" sz="2500">
                <a:solidFill>
                  <a:srgbClr val="FFFFFF"/>
                </a:solidFill>
                <a:latin typeface="Roboto"/>
                <a:ea typeface="Roboto"/>
                <a:cs typeface="Roboto"/>
                <a:sym typeface="Roboto"/>
              </a:rPr>
              <a:t>Now what?</a:t>
            </a:r>
            <a:endParaRPr sz="2500">
              <a:solidFill>
                <a:srgbClr val="FFFFFF"/>
              </a:solidFill>
              <a:latin typeface="Roboto"/>
              <a:ea typeface="Roboto"/>
              <a:cs typeface="Roboto"/>
              <a:sym typeface="Roboto"/>
            </a:endParaRPr>
          </a:p>
        </p:txBody>
      </p:sp>
      <p:sp>
        <p:nvSpPr>
          <p:cNvPr id="521" name="Google Shape;521;p56"/>
          <p:cNvSpPr txBox="1"/>
          <p:nvPr/>
        </p:nvSpPr>
        <p:spPr>
          <a:xfrm>
            <a:off x="658300" y="3283842"/>
            <a:ext cx="3127200" cy="3231000"/>
          </a:xfrm>
          <a:prstGeom prst="rect">
            <a:avLst/>
          </a:prstGeom>
          <a:noFill/>
          <a:ln>
            <a:noFill/>
          </a:ln>
        </p:spPr>
        <p:txBody>
          <a:bodyPr spcFirstLastPara="1" wrap="square" lIns="91425" tIns="91425" rIns="91425" bIns="91425" anchor="t" anchorCtr="0">
            <a:normAutofit fontScale="92500" lnSpcReduction="20000"/>
          </a:bodyPr>
          <a:lstStyle/>
          <a:p>
            <a:pPr marL="0" lvl="0" indent="0" algn="l" rtl="0">
              <a:spcBef>
                <a:spcPts val="1000"/>
              </a:spcBef>
              <a:spcAft>
                <a:spcPts val="0"/>
              </a:spcAft>
              <a:buNone/>
            </a:pPr>
            <a:r>
              <a:rPr lang="en-US" sz="2700" b="1" dirty="0">
                <a:solidFill>
                  <a:schemeClr val="accent5"/>
                </a:solidFill>
                <a:latin typeface="Roboto"/>
                <a:ea typeface="Roboto"/>
                <a:cs typeface="Roboto"/>
                <a:sym typeface="Roboto"/>
              </a:rPr>
              <a:t>What</a:t>
            </a:r>
            <a:r>
              <a:rPr lang="en-US" sz="1900" dirty="0">
                <a:solidFill>
                  <a:srgbClr val="00000A"/>
                </a:solidFill>
                <a:latin typeface="Roboto"/>
                <a:ea typeface="Roboto"/>
                <a:cs typeface="Roboto"/>
                <a:sym typeface="Roboto"/>
              </a:rPr>
              <a:t> </a:t>
            </a:r>
            <a:r>
              <a:rPr lang="en-US" sz="1900" dirty="0">
                <a:solidFill>
                  <a:schemeClr val="dk1"/>
                </a:solidFill>
                <a:latin typeface="Roboto"/>
                <a:ea typeface="Roboto"/>
                <a:cs typeface="Roboto"/>
                <a:sym typeface="Roboto"/>
              </a:rPr>
              <a:t>difference have you made?</a:t>
            </a:r>
            <a:endParaRPr sz="1900" dirty="0">
              <a:solidFill>
                <a:schemeClr val="dk1"/>
              </a:solidFill>
              <a:latin typeface="Roboto"/>
              <a:ea typeface="Roboto"/>
              <a:cs typeface="Roboto"/>
              <a:sym typeface="Roboto"/>
            </a:endParaRPr>
          </a:p>
          <a:p>
            <a:pPr marL="0" lvl="0" indent="0" algn="l" rtl="0">
              <a:spcBef>
                <a:spcPts val="1000"/>
              </a:spcBef>
              <a:spcAft>
                <a:spcPts val="0"/>
              </a:spcAft>
              <a:buNone/>
            </a:pPr>
            <a:r>
              <a:rPr lang="en-US" sz="1900" dirty="0">
                <a:solidFill>
                  <a:schemeClr val="dk1"/>
                </a:solidFill>
                <a:latin typeface="Roboto"/>
                <a:ea typeface="Roboto"/>
                <a:cs typeface="Roboto"/>
                <a:sym typeface="Roboto"/>
              </a:rPr>
              <a:t>What changes in gender relations has your intervention influenced? </a:t>
            </a:r>
            <a:endParaRPr sz="1900" dirty="0">
              <a:solidFill>
                <a:schemeClr val="dk1"/>
              </a:solidFill>
              <a:latin typeface="Roboto"/>
              <a:ea typeface="Roboto"/>
              <a:cs typeface="Roboto"/>
              <a:sym typeface="Roboto"/>
            </a:endParaRPr>
          </a:p>
          <a:p>
            <a:pPr marL="0" lvl="0" indent="0" algn="l" rtl="0">
              <a:spcBef>
                <a:spcPts val="1000"/>
              </a:spcBef>
              <a:spcAft>
                <a:spcPts val="0"/>
              </a:spcAft>
              <a:buNone/>
            </a:pPr>
            <a:r>
              <a:rPr lang="en-US" sz="1900" dirty="0">
                <a:solidFill>
                  <a:schemeClr val="dk1"/>
                </a:solidFill>
                <a:latin typeface="Roboto"/>
                <a:ea typeface="Roboto"/>
                <a:cs typeface="Roboto"/>
                <a:sym typeface="Roboto"/>
              </a:rPr>
              <a:t>What changes has it brought about in the status of women, girls and people of gender minorities? </a:t>
            </a:r>
            <a:endParaRPr sz="1900" dirty="0">
              <a:solidFill>
                <a:schemeClr val="dk1"/>
              </a:solidFill>
              <a:latin typeface="Roboto"/>
              <a:ea typeface="Roboto"/>
              <a:cs typeface="Roboto"/>
              <a:sym typeface="Roboto"/>
            </a:endParaRPr>
          </a:p>
          <a:p>
            <a:pPr marL="0" lvl="0" indent="0" algn="l" rtl="0">
              <a:spcBef>
                <a:spcPts val="1000"/>
              </a:spcBef>
              <a:spcAft>
                <a:spcPts val="0"/>
              </a:spcAft>
              <a:buNone/>
            </a:pPr>
            <a:r>
              <a:rPr lang="en-US" sz="1900" dirty="0">
                <a:solidFill>
                  <a:schemeClr val="dk1"/>
                </a:solidFill>
                <a:latin typeface="Roboto"/>
                <a:ea typeface="Roboto"/>
                <a:cs typeface="Roboto"/>
                <a:sym typeface="Roboto"/>
              </a:rPr>
              <a:t>Which women and girls?</a:t>
            </a:r>
            <a:endParaRPr sz="1900" dirty="0">
              <a:solidFill>
                <a:schemeClr val="dk1"/>
              </a:solidFill>
            </a:endParaRPr>
          </a:p>
        </p:txBody>
      </p:sp>
      <p:sp>
        <p:nvSpPr>
          <p:cNvPr id="522" name="Google Shape;522;p56"/>
          <p:cNvSpPr txBox="1"/>
          <p:nvPr/>
        </p:nvSpPr>
        <p:spPr>
          <a:xfrm>
            <a:off x="9579150" y="3283842"/>
            <a:ext cx="2485200" cy="3000000"/>
          </a:xfrm>
          <a:prstGeom prst="rect">
            <a:avLst/>
          </a:prstGeom>
          <a:noFill/>
          <a:ln>
            <a:noFill/>
          </a:ln>
        </p:spPr>
        <p:txBody>
          <a:bodyPr spcFirstLastPara="1" wrap="square" lIns="91425" tIns="91425" rIns="91425" bIns="91425" anchor="t" anchorCtr="0">
            <a:normAutofit/>
          </a:bodyPr>
          <a:lstStyle/>
          <a:p>
            <a:pPr marL="0" lvl="0" indent="0" algn="l" rtl="0">
              <a:lnSpc>
                <a:spcPct val="90000"/>
              </a:lnSpc>
              <a:spcBef>
                <a:spcPts val="800"/>
              </a:spcBef>
              <a:spcAft>
                <a:spcPts val="0"/>
              </a:spcAft>
              <a:buNone/>
            </a:pPr>
            <a:r>
              <a:rPr lang="en-US" sz="2700" b="1" dirty="0">
                <a:solidFill>
                  <a:schemeClr val="accent1"/>
                </a:solidFill>
                <a:latin typeface="Roboto"/>
                <a:ea typeface="Roboto"/>
                <a:cs typeface="Roboto"/>
                <a:sym typeface="Roboto"/>
              </a:rPr>
              <a:t>Now</a:t>
            </a:r>
            <a:r>
              <a:rPr lang="en-US" sz="2700" b="1" dirty="0">
                <a:solidFill>
                  <a:srgbClr val="00000A"/>
                </a:solidFill>
                <a:latin typeface="Roboto"/>
                <a:ea typeface="Roboto"/>
                <a:cs typeface="Roboto"/>
                <a:sym typeface="Roboto"/>
              </a:rPr>
              <a:t> </a:t>
            </a:r>
            <a:r>
              <a:rPr lang="en-US" sz="1900" dirty="0">
                <a:solidFill>
                  <a:schemeClr val="dk1"/>
                </a:solidFill>
                <a:latin typeface="Roboto"/>
                <a:ea typeface="Roboto"/>
                <a:cs typeface="Roboto"/>
                <a:sym typeface="Roboto"/>
              </a:rPr>
              <a:t>based on what you have learned, what should you start, stop and/or continue to maximize your intervention’s impact on gender equality?</a:t>
            </a:r>
            <a:r>
              <a:rPr lang="en-US" sz="1900" dirty="0">
                <a:solidFill>
                  <a:srgbClr val="00000A"/>
                </a:solidFill>
                <a:latin typeface="Roboto"/>
                <a:ea typeface="Roboto"/>
                <a:cs typeface="Roboto"/>
                <a:sym typeface="Roboto"/>
              </a:rPr>
              <a:t> </a:t>
            </a:r>
            <a:endParaRPr dirty="0"/>
          </a:p>
        </p:txBody>
      </p:sp>
      <p:sp>
        <p:nvSpPr>
          <p:cNvPr id="523" name="Google Shape;523;p56"/>
          <p:cNvSpPr txBox="1"/>
          <p:nvPr/>
        </p:nvSpPr>
        <p:spPr>
          <a:xfrm>
            <a:off x="4278450" y="3283842"/>
            <a:ext cx="2485200" cy="30000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90000"/>
              </a:lnSpc>
              <a:spcBef>
                <a:spcPts val="800"/>
              </a:spcBef>
              <a:spcAft>
                <a:spcPts val="0"/>
              </a:spcAft>
              <a:buNone/>
            </a:pPr>
            <a:r>
              <a:rPr lang="en-US" sz="2700" b="1" dirty="0">
                <a:solidFill>
                  <a:schemeClr val="accent2"/>
                </a:solidFill>
                <a:latin typeface="Roboto"/>
                <a:ea typeface="Roboto"/>
                <a:cs typeface="Roboto"/>
                <a:sym typeface="Roboto"/>
              </a:rPr>
              <a:t>How</a:t>
            </a:r>
            <a:r>
              <a:rPr lang="en-US" sz="1900" dirty="0">
                <a:solidFill>
                  <a:srgbClr val="00000A"/>
                </a:solidFill>
                <a:latin typeface="Roboto"/>
                <a:ea typeface="Roboto"/>
                <a:cs typeface="Roboto"/>
                <a:sym typeface="Roboto"/>
              </a:rPr>
              <a:t> </a:t>
            </a:r>
            <a:r>
              <a:rPr lang="en-US" sz="1900" dirty="0">
                <a:solidFill>
                  <a:schemeClr val="dk1"/>
                </a:solidFill>
                <a:latin typeface="Roboto"/>
                <a:ea typeface="Roboto"/>
                <a:cs typeface="Roboto"/>
                <a:sym typeface="Roboto"/>
              </a:rPr>
              <a:t>have you made a difference on gender equality?</a:t>
            </a:r>
            <a:endParaRPr sz="1900" dirty="0">
              <a:solidFill>
                <a:schemeClr val="dk1"/>
              </a:solidFill>
              <a:latin typeface="Roboto"/>
              <a:ea typeface="Roboto"/>
              <a:cs typeface="Roboto"/>
              <a:sym typeface="Roboto"/>
            </a:endParaRPr>
          </a:p>
          <a:p>
            <a:pPr marL="0" lvl="0" indent="0" algn="l" rtl="0">
              <a:lnSpc>
                <a:spcPct val="90000"/>
              </a:lnSpc>
              <a:spcBef>
                <a:spcPts val="800"/>
              </a:spcBef>
              <a:spcAft>
                <a:spcPts val="0"/>
              </a:spcAft>
              <a:buNone/>
            </a:pPr>
            <a:r>
              <a:rPr lang="en-US" sz="1900" dirty="0">
                <a:solidFill>
                  <a:schemeClr val="dk1"/>
                </a:solidFill>
                <a:latin typeface="Roboto"/>
                <a:ea typeface="Roboto"/>
                <a:cs typeface="Roboto"/>
                <a:sym typeface="Roboto"/>
              </a:rPr>
              <a:t>What were the combination and sequencing of activities and outputs leading to gender equality results?</a:t>
            </a:r>
            <a:endParaRPr sz="1900" i="1" dirty="0">
              <a:solidFill>
                <a:schemeClr val="dk1"/>
              </a:solidFill>
              <a:latin typeface="Roboto"/>
              <a:ea typeface="Roboto"/>
              <a:cs typeface="Roboto"/>
              <a:sym typeface="Roboto"/>
            </a:endParaRPr>
          </a:p>
          <a:p>
            <a:pPr marL="0" lvl="0" indent="0" algn="l" rtl="0">
              <a:lnSpc>
                <a:spcPct val="90000"/>
              </a:lnSpc>
              <a:spcBef>
                <a:spcPts val="800"/>
              </a:spcBef>
              <a:spcAft>
                <a:spcPts val="0"/>
              </a:spcAft>
              <a:buNone/>
            </a:pPr>
            <a:endParaRPr sz="1900" dirty="0">
              <a:solidFill>
                <a:srgbClr val="00000A"/>
              </a:solidFill>
              <a:latin typeface="Roboto"/>
              <a:ea typeface="Roboto"/>
              <a:cs typeface="Roboto"/>
              <a:sym typeface="Roboto"/>
            </a:endParaRPr>
          </a:p>
        </p:txBody>
      </p:sp>
      <p:sp>
        <p:nvSpPr>
          <p:cNvPr id="524" name="Google Shape;524;p56"/>
          <p:cNvSpPr txBox="1"/>
          <p:nvPr/>
        </p:nvSpPr>
        <p:spPr>
          <a:xfrm>
            <a:off x="7097575" y="3283842"/>
            <a:ext cx="1999200" cy="3000000"/>
          </a:xfrm>
          <a:prstGeom prst="rect">
            <a:avLst/>
          </a:prstGeom>
          <a:noFill/>
          <a:ln>
            <a:noFill/>
          </a:ln>
        </p:spPr>
        <p:txBody>
          <a:bodyPr spcFirstLastPara="1" wrap="square" lIns="91425" tIns="91425" rIns="91425" bIns="91425" anchor="t" anchorCtr="0">
            <a:normAutofit fontScale="92500" lnSpcReduction="20000"/>
          </a:bodyPr>
          <a:lstStyle/>
          <a:p>
            <a:pPr marL="0" lvl="0" indent="0" algn="l" rtl="0">
              <a:lnSpc>
                <a:spcPct val="90000"/>
              </a:lnSpc>
              <a:spcBef>
                <a:spcPts val="800"/>
              </a:spcBef>
              <a:spcAft>
                <a:spcPts val="0"/>
              </a:spcAft>
              <a:buNone/>
            </a:pPr>
            <a:r>
              <a:rPr lang="en-US" sz="2700" b="1" dirty="0">
                <a:solidFill>
                  <a:schemeClr val="accent2"/>
                </a:solidFill>
                <a:latin typeface="Roboto"/>
                <a:ea typeface="Roboto"/>
                <a:cs typeface="Roboto"/>
                <a:sym typeface="Roboto"/>
              </a:rPr>
              <a:t>Why</a:t>
            </a:r>
            <a:r>
              <a:rPr lang="en-US" sz="1900" dirty="0">
                <a:solidFill>
                  <a:srgbClr val="00000A"/>
                </a:solidFill>
                <a:latin typeface="Roboto"/>
                <a:ea typeface="Roboto"/>
                <a:cs typeface="Roboto"/>
                <a:sym typeface="Roboto"/>
              </a:rPr>
              <a:t> </a:t>
            </a:r>
            <a:r>
              <a:rPr lang="en-US" sz="1900" dirty="0">
                <a:solidFill>
                  <a:schemeClr val="dk1"/>
                </a:solidFill>
                <a:latin typeface="Roboto"/>
                <a:ea typeface="Roboto"/>
                <a:cs typeface="Roboto"/>
                <a:sym typeface="Roboto"/>
              </a:rPr>
              <a:t>did this gender-related change come about? What assumptions needed to hold? What conditions needed to be in place?</a:t>
            </a:r>
            <a:endParaRPr sz="1900" dirty="0">
              <a:solidFill>
                <a:schemeClr val="dk1"/>
              </a:solidFill>
              <a:latin typeface="Roboto"/>
              <a:ea typeface="Roboto"/>
              <a:cs typeface="Roboto"/>
              <a:sym typeface="Roboto"/>
            </a:endParaRPr>
          </a:p>
          <a:p>
            <a:pPr marL="0" lvl="0" indent="0" algn="l" rtl="0">
              <a:lnSpc>
                <a:spcPct val="90000"/>
              </a:lnSpc>
              <a:spcBef>
                <a:spcPts val="800"/>
              </a:spcBef>
              <a:spcAft>
                <a:spcPts val="0"/>
              </a:spcAft>
              <a:buNone/>
            </a:pPr>
            <a:r>
              <a:rPr lang="en-US" sz="1900" dirty="0">
                <a:solidFill>
                  <a:schemeClr val="dk1"/>
                </a:solidFill>
                <a:latin typeface="Roboto"/>
                <a:ea typeface="Roboto"/>
                <a:cs typeface="Roboto"/>
                <a:sym typeface="Roboto"/>
              </a:rPr>
              <a:t>What are the key factors affecting change?</a:t>
            </a:r>
            <a:endParaRPr sz="1900" dirty="0">
              <a:solidFill>
                <a:schemeClr val="dk1"/>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57"/>
          <p:cNvSpPr txBox="1">
            <a:spLocks noGrp="1"/>
          </p:cNvSpPr>
          <p:nvPr>
            <p:ph type="title" idx="4294967295"/>
          </p:nvPr>
        </p:nvSpPr>
        <p:spPr>
          <a:xfrm>
            <a:off x="1165383" y="217475"/>
            <a:ext cx="121920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2"/>
                </a:solidFill>
                <a:latin typeface="Bebas Neue"/>
                <a:ea typeface="Bebas Neue"/>
                <a:cs typeface="Bebas Neue"/>
                <a:sym typeface="Bebas Neue"/>
              </a:rPr>
              <a:t>What are gender sensitive indicators?</a:t>
            </a:r>
            <a:endParaRPr b="1">
              <a:solidFill>
                <a:schemeClr val="accent2"/>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accent3"/>
              </a:solidFill>
              <a:latin typeface="Poppins"/>
              <a:ea typeface="Poppins"/>
              <a:cs typeface="Poppins"/>
              <a:sym typeface="Poppins"/>
            </a:endParaRPr>
          </a:p>
        </p:txBody>
      </p:sp>
      <p:grpSp>
        <p:nvGrpSpPr>
          <p:cNvPr id="530" name="Google Shape;530;p57"/>
          <p:cNvGrpSpPr/>
          <p:nvPr/>
        </p:nvGrpSpPr>
        <p:grpSpPr>
          <a:xfrm>
            <a:off x="6739237" y="3990819"/>
            <a:ext cx="3109610" cy="2509947"/>
            <a:chOff x="3071457" y="2013875"/>
            <a:chExt cx="1944600" cy="1569600"/>
          </a:xfrm>
        </p:grpSpPr>
        <p:sp>
          <p:nvSpPr>
            <p:cNvPr id="531" name="Google Shape;531;p57"/>
            <p:cNvSpPr/>
            <p:nvPr/>
          </p:nvSpPr>
          <p:spPr>
            <a:xfrm rot="10800000" flipH="1">
              <a:off x="3071457" y="2013875"/>
              <a:ext cx="1944600" cy="15696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700">
                <a:latin typeface="Poppins"/>
                <a:ea typeface="Poppins"/>
                <a:cs typeface="Poppins"/>
                <a:sym typeface="Poppins"/>
              </a:endParaRPr>
            </a:p>
          </p:txBody>
        </p:sp>
        <p:sp>
          <p:nvSpPr>
            <p:cNvPr id="532" name="Google Shape;532;p57"/>
            <p:cNvSpPr txBox="1"/>
            <p:nvPr/>
          </p:nvSpPr>
          <p:spPr>
            <a:xfrm>
              <a:off x="3418249" y="2306951"/>
              <a:ext cx="843900" cy="10830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1700">
                  <a:solidFill>
                    <a:srgbClr val="FFFFFF"/>
                  </a:solidFill>
                  <a:latin typeface="Roboto"/>
                  <a:ea typeface="Roboto"/>
                  <a:cs typeface="Roboto"/>
                  <a:sym typeface="Roboto"/>
                </a:rPr>
                <a:t>Changes in gender relations and norms </a:t>
              </a:r>
              <a:endParaRPr sz="1700">
                <a:solidFill>
                  <a:srgbClr val="FFFFFF"/>
                </a:solidFill>
                <a:latin typeface="Roboto"/>
                <a:ea typeface="Roboto"/>
                <a:cs typeface="Roboto"/>
                <a:sym typeface="Roboto"/>
              </a:endParaRPr>
            </a:p>
          </p:txBody>
        </p:sp>
      </p:grpSp>
      <p:grpSp>
        <p:nvGrpSpPr>
          <p:cNvPr id="533" name="Google Shape;533;p57"/>
          <p:cNvGrpSpPr/>
          <p:nvPr/>
        </p:nvGrpSpPr>
        <p:grpSpPr>
          <a:xfrm>
            <a:off x="6739232" y="1480869"/>
            <a:ext cx="3109610" cy="2509947"/>
            <a:chOff x="1126863" y="2013875"/>
            <a:chExt cx="1944600" cy="1569600"/>
          </a:xfrm>
        </p:grpSpPr>
        <p:sp>
          <p:nvSpPr>
            <p:cNvPr id="534" name="Google Shape;534;p57"/>
            <p:cNvSpPr/>
            <p:nvPr/>
          </p:nvSpPr>
          <p:spPr>
            <a:xfrm>
              <a:off x="1126863" y="2013875"/>
              <a:ext cx="1944600" cy="15696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700">
                <a:latin typeface="Poppins"/>
                <a:ea typeface="Poppins"/>
                <a:cs typeface="Poppins"/>
                <a:sym typeface="Poppins"/>
              </a:endParaRPr>
            </a:p>
          </p:txBody>
        </p:sp>
        <p:sp>
          <p:nvSpPr>
            <p:cNvPr id="535" name="Google Shape;535;p57"/>
            <p:cNvSpPr txBox="1"/>
            <p:nvPr/>
          </p:nvSpPr>
          <p:spPr>
            <a:xfrm>
              <a:off x="1226945" y="2109187"/>
              <a:ext cx="1666500" cy="14109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1700">
                  <a:solidFill>
                    <a:srgbClr val="FFFFFF"/>
                  </a:solidFill>
                  <a:latin typeface="Roboto"/>
                  <a:ea typeface="Roboto"/>
                  <a:cs typeface="Roboto"/>
                  <a:sym typeface="Roboto"/>
                </a:rPr>
                <a:t>Differences in participation, benefits, outcomes, and impacts of your intervention for women, men, boys, girls, minority genders</a:t>
              </a:r>
              <a:endParaRPr sz="1700">
                <a:solidFill>
                  <a:srgbClr val="FFFFFF"/>
                </a:solidFill>
                <a:latin typeface="Roboto"/>
                <a:ea typeface="Roboto"/>
                <a:cs typeface="Roboto"/>
                <a:sym typeface="Roboto"/>
              </a:endParaRPr>
            </a:p>
          </p:txBody>
        </p:sp>
      </p:grpSp>
      <p:grpSp>
        <p:nvGrpSpPr>
          <p:cNvPr id="536" name="Google Shape;536;p57"/>
          <p:cNvGrpSpPr/>
          <p:nvPr/>
        </p:nvGrpSpPr>
        <p:grpSpPr>
          <a:xfrm>
            <a:off x="1943798" y="3990819"/>
            <a:ext cx="4799219" cy="2509947"/>
            <a:chOff x="5015938" y="2013875"/>
            <a:chExt cx="3001200" cy="1569600"/>
          </a:xfrm>
        </p:grpSpPr>
        <p:sp>
          <p:nvSpPr>
            <p:cNvPr id="537" name="Google Shape;537;p57"/>
            <p:cNvSpPr/>
            <p:nvPr/>
          </p:nvSpPr>
          <p:spPr>
            <a:xfrm>
              <a:off x="5015938" y="2013875"/>
              <a:ext cx="3001200" cy="15696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700">
                <a:latin typeface="Poppins"/>
                <a:ea typeface="Poppins"/>
                <a:cs typeface="Poppins"/>
                <a:sym typeface="Poppins"/>
              </a:endParaRPr>
            </a:p>
            <a:p>
              <a:pPr marL="0" lvl="0" indent="0" algn="l" rtl="0">
                <a:spcBef>
                  <a:spcPts val="0"/>
                </a:spcBef>
                <a:spcAft>
                  <a:spcPts val="0"/>
                </a:spcAft>
                <a:buNone/>
              </a:pPr>
              <a:endParaRPr sz="1700">
                <a:latin typeface="Poppins"/>
                <a:ea typeface="Poppins"/>
                <a:cs typeface="Poppins"/>
                <a:sym typeface="Poppins"/>
              </a:endParaRPr>
            </a:p>
            <a:p>
              <a:pPr marL="0" lvl="0" indent="0" algn="l" rtl="0">
                <a:spcBef>
                  <a:spcPts val="0"/>
                </a:spcBef>
                <a:spcAft>
                  <a:spcPts val="0"/>
                </a:spcAft>
                <a:buNone/>
              </a:pPr>
              <a:endParaRPr sz="1700">
                <a:latin typeface="Poppins"/>
                <a:ea typeface="Poppins"/>
                <a:cs typeface="Poppins"/>
                <a:sym typeface="Poppins"/>
              </a:endParaRPr>
            </a:p>
            <a:p>
              <a:pPr marL="0" lvl="0" indent="0" algn="l" rtl="0">
                <a:spcBef>
                  <a:spcPts val="0"/>
                </a:spcBef>
                <a:spcAft>
                  <a:spcPts val="0"/>
                </a:spcAft>
                <a:buNone/>
              </a:pPr>
              <a:endParaRPr sz="1700">
                <a:latin typeface="Poppins"/>
                <a:ea typeface="Poppins"/>
                <a:cs typeface="Poppins"/>
                <a:sym typeface="Poppins"/>
              </a:endParaRPr>
            </a:p>
          </p:txBody>
        </p:sp>
        <p:sp>
          <p:nvSpPr>
            <p:cNvPr id="538" name="Google Shape;538;p57"/>
            <p:cNvSpPr txBox="1"/>
            <p:nvPr/>
          </p:nvSpPr>
          <p:spPr>
            <a:xfrm>
              <a:off x="5360226" y="2256390"/>
              <a:ext cx="2136600" cy="4599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1700">
                  <a:solidFill>
                    <a:srgbClr val="FFFFFF"/>
                  </a:solidFill>
                  <a:latin typeface="Roboto"/>
                  <a:ea typeface="Roboto"/>
                  <a:cs typeface="Roboto"/>
                  <a:sym typeface="Roboto"/>
                </a:rPr>
                <a:t>How these gender-related changes have an impact on the achievement of your intervention’s development objectives.</a:t>
              </a:r>
              <a:endParaRPr sz="1700">
                <a:solidFill>
                  <a:srgbClr val="FFFFFF"/>
                </a:solidFill>
                <a:latin typeface="Roboto"/>
                <a:ea typeface="Roboto"/>
                <a:cs typeface="Roboto"/>
                <a:sym typeface="Roboto"/>
              </a:endParaRPr>
            </a:p>
          </p:txBody>
        </p:sp>
      </p:grpSp>
      <p:grpSp>
        <p:nvGrpSpPr>
          <p:cNvPr id="539" name="Google Shape;539;p57"/>
          <p:cNvGrpSpPr/>
          <p:nvPr/>
        </p:nvGrpSpPr>
        <p:grpSpPr>
          <a:xfrm rot="10800000">
            <a:off x="6530260" y="5037635"/>
            <a:ext cx="418241" cy="416336"/>
            <a:chOff x="4858109" y="2631368"/>
            <a:chExt cx="316442" cy="315000"/>
          </a:xfrm>
        </p:grpSpPr>
        <p:sp>
          <p:nvSpPr>
            <p:cNvPr id="540" name="Google Shape;540;p57"/>
            <p:cNvSpPr/>
            <p:nvPr/>
          </p:nvSpPr>
          <p:spPr>
            <a:xfrm>
              <a:off x="4859551" y="2631368"/>
              <a:ext cx="315000" cy="315000"/>
            </a:xfrm>
            <a:prstGeom prst="ellipse">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700">
                <a:latin typeface="Poppins"/>
                <a:ea typeface="Poppins"/>
                <a:cs typeface="Poppins"/>
                <a:sym typeface="Poppins"/>
              </a:endParaRPr>
            </a:p>
          </p:txBody>
        </p:sp>
        <p:sp>
          <p:nvSpPr>
            <p:cNvPr id="541" name="Google Shape;541;p57"/>
            <p:cNvSpPr/>
            <p:nvPr/>
          </p:nvSpPr>
          <p:spPr>
            <a:xfrm>
              <a:off x="4858109" y="2739300"/>
              <a:ext cx="239100" cy="99000"/>
            </a:xfrm>
            <a:prstGeom prst="rightArrow">
              <a:avLst>
                <a:gd name="adj1" fmla="val 32020"/>
                <a:gd name="adj2" fmla="val 66970"/>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br>
                <a:rPr lang="en-US" sz="1700">
                  <a:latin typeface="Poppins"/>
                  <a:ea typeface="Poppins"/>
                  <a:cs typeface="Poppins"/>
                  <a:sym typeface="Poppins"/>
                </a:rPr>
              </a:br>
              <a:endParaRPr sz="1700">
                <a:latin typeface="Poppins"/>
                <a:ea typeface="Poppins"/>
                <a:cs typeface="Poppins"/>
                <a:sym typeface="Poppins"/>
              </a:endParaRPr>
            </a:p>
          </p:txBody>
        </p:sp>
      </p:grpSp>
      <p:grpSp>
        <p:nvGrpSpPr>
          <p:cNvPr id="542" name="Google Shape;542;p57"/>
          <p:cNvGrpSpPr/>
          <p:nvPr/>
        </p:nvGrpSpPr>
        <p:grpSpPr>
          <a:xfrm>
            <a:off x="8030620" y="3806134"/>
            <a:ext cx="416351" cy="416351"/>
            <a:chOff x="3157188" y="909150"/>
            <a:chExt cx="470400" cy="470400"/>
          </a:xfrm>
        </p:grpSpPr>
        <p:sp>
          <p:nvSpPr>
            <p:cNvPr id="543" name="Google Shape;543;p57"/>
            <p:cNvSpPr/>
            <p:nvPr/>
          </p:nvSpPr>
          <p:spPr>
            <a:xfrm>
              <a:off x="3157188" y="909150"/>
              <a:ext cx="470400" cy="470400"/>
            </a:xfrm>
            <a:prstGeom prst="ellipse">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700">
                <a:latin typeface="Poppins"/>
                <a:ea typeface="Poppins"/>
                <a:cs typeface="Poppins"/>
                <a:sym typeface="Poppins"/>
              </a:endParaRPr>
            </a:p>
          </p:txBody>
        </p:sp>
        <p:sp>
          <p:nvSpPr>
            <p:cNvPr id="544" name="Google Shape;544;p57"/>
            <p:cNvSpPr/>
            <p:nvPr/>
          </p:nvSpPr>
          <p:spPr>
            <a:xfrm>
              <a:off x="3243138" y="995100"/>
              <a:ext cx="298500" cy="298500"/>
            </a:xfrm>
            <a:prstGeom prst="mathPlus">
              <a:avLst>
                <a:gd name="adj1" fmla="val 9900"/>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700">
                <a:latin typeface="Poppins"/>
                <a:ea typeface="Poppins"/>
                <a:cs typeface="Poppins"/>
                <a:sym typeface="Poppins"/>
              </a:endParaRPr>
            </a:p>
          </p:txBody>
        </p:sp>
      </p:grpSp>
      <p:sp>
        <p:nvSpPr>
          <p:cNvPr id="545" name="Google Shape;545;p57"/>
          <p:cNvSpPr/>
          <p:nvPr/>
        </p:nvSpPr>
        <p:spPr>
          <a:xfrm>
            <a:off x="8527846" y="5166033"/>
            <a:ext cx="207900" cy="318300"/>
          </a:xfrm>
          <a:prstGeom prst="upArrow">
            <a:avLst>
              <a:gd name="adj1" fmla="val 50000"/>
              <a:gd name="adj2" fmla="val 50000"/>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1900">
              <a:latin typeface="Poppins"/>
              <a:ea typeface="Poppins"/>
              <a:cs typeface="Poppins"/>
              <a:sym typeface="Poppins"/>
            </a:endParaRPr>
          </a:p>
        </p:txBody>
      </p:sp>
      <p:sp>
        <p:nvSpPr>
          <p:cNvPr id="546" name="Google Shape;546;p57"/>
          <p:cNvSpPr/>
          <p:nvPr/>
        </p:nvSpPr>
        <p:spPr>
          <a:xfrm rot="10800000">
            <a:off x="8735738" y="5176998"/>
            <a:ext cx="207900" cy="318300"/>
          </a:xfrm>
          <a:prstGeom prst="upArrow">
            <a:avLst>
              <a:gd name="adj1" fmla="val 50000"/>
              <a:gd name="adj2" fmla="val 50000"/>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1900">
              <a:latin typeface="Poppins"/>
              <a:ea typeface="Poppins"/>
              <a:cs typeface="Poppins"/>
              <a:sym typeface="Poppins"/>
            </a:endParaRPr>
          </a:p>
        </p:txBody>
      </p:sp>
      <p:pic>
        <p:nvPicPr>
          <p:cNvPr id="547" name="Google Shape;547;p57"/>
          <p:cNvPicPr preferRelativeResize="0"/>
          <p:nvPr/>
        </p:nvPicPr>
        <p:blipFill>
          <a:blip r:embed="rId3">
            <a:alphaModFix/>
          </a:blip>
          <a:stretch>
            <a:fillRect/>
          </a:stretch>
        </p:blipFill>
        <p:spPr>
          <a:xfrm>
            <a:off x="8657996" y="3215653"/>
            <a:ext cx="835335" cy="636666"/>
          </a:xfrm>
          <a:prstGeom prst="rect">
            <a:avLst/>
          </a:prstGeom>
          <a:noFill/>
          <a:ln>
            <a:noFill/>
          </a:ln>
        </p:spPr>
      </p:pic>
      <p:pic>
        <p:nvPicPr>
          <p:cNvPr id="548" name="Google Shape;548;p57"/>
          <p:cNvPicPr preferRelativeResize="0"/>
          <p:nvPr/>
        </p:nvPicPr>
        <p:blipFill>
          <a:blip r:embed="rId4">
            <a:alphaModFix/>
          </a:blip>
          <a:stretch>
            <a:fillRect/>
          </a:stretch>
        </p:blipFill>
        <p:spPr>
          <a:xfrm>
            <a:off x="5624566" y="4905433"/>
            <a:ext cx="713133" cy="680538"/>
          </a:xfrm>
          <a:prstGeom prst="rect">
            <a:avLst/>
          </a:prstGeom>
          <a:noFill/>
          <a:ln>
            <a:noFill/>
          </a:ln>
        </p:spPr>
      </p:pic>
      <p:sp>
        <p:nvSpPr>
          <p:cNvPr id="549" name="Google Shape;549;p57"/>
          <p:cNvSpPr txBox="1"/>
          <p:nvPr/>
        </p:nvSpPr>
        <p:spPr>
          <a:xfrm>
            <a:off x="410150" y="1573150"/>
            <a:ext cx="5646900" cy="1642500"/>
          </a:xfrm>
          <a:prstGeom prst="rect">
            <a:avLst/>
          </a:prstGeom>
          <a:noFill/>
          <a:ln>
            <a:noFill/>
          </a:ln>
        </p:spPr>
        <p:txBody>
          <a:bodyPr spcFirstLastPara="1" wrap="square" lIns="91425" tIns="91425" rIns="91425" bIns="91425" anchor="t" anchorCtr="0">
            <a:normAutofit fontScale="92500" lnSpcReduction="10000"/>
          </a:bodyPr>
          <a:lstStyle/>
          <a:p>
            <a:pPr marL="0" lvl="0" indent="0" algn="l" rtl="0">
              <a:lnSpc>
                <a:spcPct val="115000"/>
              </a:lnSpc>
              <a:spcBef>
                <a:spcPts val="0"/>
              </a:spcBef>
              <a:spcAft>
                <a:spcPts val="0"/>
              </a:spcAft>
              <a:buNone/>
            </a:pPr>
            <a:r>
              <a:rPr lang="en-US" sz="1700">
                <a:solidFill>
                  <a:schemeClr val="dk1"/>
                </a:solidFill>
                <a:latin typeface="Roboto"/>
                <a:ea typeface="Roboto"/>
                <a:cs typeface="Roboto"/>
                <a:sym typeface="Roboto"/>
              </a:rPr>
              <a:t>‘Gender responsive’, ‘gender sensitive’, or just ‘gender’ indicators </a:t>
            </a:r>
            <a:r>
              <a:rPr lang="en-US" sz="1700" b="1">
                <a:solidFill>
                  <a:schemeClr val="dk1"/>
                </a:solidFill>
                <a:latin typeface="Roboto"/>
                <a:ea typeface="Roboto"/>
                <a:cs typeface="Roboto"/>
                <a:sym typeface="Roboto"/>
              </a:rPr>
              <a:t>measure gender-related changes over time. </a:t>
            </a:r>
            <a:endParaRPr sz="1700" b="1">
              <a:solidFill>
                <a:schemeClr val="dk1"/>
              </a:solidFill>
              <a:latin typeface="Roboto"/>
              <a:ea typeface="Roboto"/>
              <a:cs typeface="Roboto"/>
              <a:sym typeface="Roboto"/>
            </a:endParaRPr>
          </a:p>
          <a:p>
            <a:pPr marL="0" lvl="0" indent="0" algn="l" rtl="0">
              <a:lnSpc>
                <a:spcPct val="115000"/>
              </a:lnSpc>
              <a:spcBef>
                <a:spcPts val="1100"/>
              </a:spcBef>
              <a:spcAft>
                <a:spcPts val="0"/>
              </a:spcAft>
              <a:buNone/>
            </a:pPr>
            <a:r>
              <a:rPr lang="en-US" sz="1700">
                <a:solidFill>
                  <a:schemeClr val="dk1"/>
                </a:solidFill>
                <a:latin typeface="Roboto"/>
                <a:ea typeface="Roboto"/>
                <a:cs typeface="Roboto"/>
                <a:sym typeface="Roboto"/>
              </a:rPr>
              <a:t>They can be </a:t>
            </a:r>
            <a:r>
              <a:rPr lang="en-US" sz="1700" b="1">
                <a:solidFill>
                  <a:schemeClr val="dk1"/>
                </a:solidFill>
                <a:latin typeface="Roboto"/>
                <a:ea typeface="Roboto"/>
                <a:cs typeface="Roboto"/>
                <a:sym typeface="Roboto"/>
              </a:rPr>
              <a:t>quantitative </a:t>
            </a:r>
            <a:r>
              <a:rPr lang="en-US" sz="1700" i="1">
                <a:solidFill>
                  <a:schemeClr val="dk1"/>
                </a:solidFill>
                <a:latin typeface="Roboto"/>
                <a:ea typeface="Roboto"/>
                <a:cs typeface="Roboto"/>
                <a:sym typeface="Roboto"/>
              </a:rPr>
              <a:t>or </a:t>
            </a:r>
            <a:r>
              <a:rPr lang="en-US" sz="1700" b="1">
                <a:solidFill>
                  <a:schemeClr val="dk1"/>
                </a:solidFill>
                <a:latin typeface="Roboto"/>
                <a:ea typeface="Roboto"/>
                <a:cs typeface="Roboto"/>
                <a:sym typeface="Roboto"/>
              </a:rPr>
              <a:t>qualitative.</a:t>
            </a:r>
            <a:endParaRPr sz="1700" b="1">
              <a:solidFill>
                <a:schemeClr val="dk1"/>
              </a:solidFill>
              <a:latin typeface="Roboto"/>
              <a:ea typeface="Roboto"/>
              <a:cs typeface="Roboto"/>
              <a:sym typeface="Roboto"/>
            </a:endParaRPr>
          </a:p>
          <a:p>
            <a:pPr marL="0" lvl="0" indent="0" algn="l" rtl="0">
              <a:lnSpc>
                <a:spcPct val="115000"/>
              </a:lnSpc>
              <a:spcBef>
                <a:spcPts val="1100"/>
              </a:spcBef>
              <a:spcAft>
                <a:spcPts val="1100"/>
              </a:spcAft>
              <a:buNone/>
            </a:pPr>
            <a:r>
              <a:rPr lang="en-US" sz="1700">
                <a:solidFill>
                  <a:schemeClr val="dk1"/>
                </a:solidFill>
                <a:latin typeface="Roboto"/>
                <a:ea typeface="Roboto"/>
                <a:cs typeface="Roboto"/>
                <a:sym typeface="Roboto"/>
              </a:rPr>
              <a:t>They measure the following</a:t>
            </a:r>
            <a:endParaRPr/>
          </a:p>
        </p:txBody>
      </p:sp>
      <p:grpSp>
        <p:nvGrpSpPr>
          <p:cNvPr id="550" name="Google Shape;550;p57"/>
          <p:cNvGrpSpPr/>
          <p:nvPr/>
        </p:nvGrpSpPr>
        <p:grpSpPr>
          <a:xfrm>
            <a:off x="164478" y="217473"/>
            <a:ext cx="1000907" cy="1099059"/>
            <a:chOff x="1711250" y="2748252"/>
            <a:chExt cx="307036" cy="361200"/>
          </a:xfrm>
        </p:grpSpPr>
        <p:sp>
          <p:nvSpPr>
            <p:cNvPr id="551" name="Google Shape;551;p57"/>
            <p:cNvSpPr/>
            <p:nvPr/>
          </p:nvSpPr>
          <p:spPr>
            <a:xfrm>
              <a:off x="1711250" y="2756625"/>
              <a:ext cx="272100" cy="2721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latin typeface="Poppins"/>
                <a:ea typeface="Poppins"/>
                <a:cs typeface="Poppins"/>
                <a:sym typeface="Poppins"/>
              </a:endParaRPr>
            </a:p>
          </p:txBody>
        </p:sp>
        <p:sp>
          <p:nvSpPr>
            <p:cNvPr id="552" name="Google Shape;552;p57"/>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2"/>
                  </a:solidFill>
                  <a:latin typeface="Poppins"/>
                  <a:ea typeface="Poppins"/>
                  <a:cs typeface="Poppins"/>
                  <a:sym typeface="Poppins"/>
                </a:rPr>
                <a:t> </a:t>
              </a:r>
              <a:r>
                <a:rPr lang="en-US" sz="4500" b="1">
                  <a:solidFill>
                    <a:schemeClr val="accent2"/>
                  </a:solidFill>
                  <a:latin typeface="Poppins"/>
                  <a:ea typeface="Poppins"/>
                  <a:cs typeface="Poppins"/>
                  <a:sym typeface="Poppins"/>
                </a:rPr>
                <a:t>2</a:t>
              </a:r>
              <a:endParaRPr sz="4500" b="1">
                <a:solidFill>
                  <a:schemeClr val="accent2"/>
                </a:solidFill>
                <a:latin typeface="Poppins"/>
                <a:ea typeface="Poppins"/>
                <a:cs typeface="Poppins"/>
                <a:sym typeface="Poppins"/>
              </a:endParaRPr>
            </a:p>
          </p:txBody>
        </p:sp>
      </p:grpSp>
      <p:sp>
        <p:nvSpPr>
          <p:cNvPr id="553" name="Google Shape;553;p57"/>
          <p:cNvSpPr/>
          <p:nvPr/>
        </p:nvSpPr>
        <p:spPr>
          <a:xfrm>
            <a:off x="3500325" y="2744400"/>
            <a:ext cx="3030000" cy="416400"/>
          </a:xfrm>
          <a:prstGeom prst="rightArrow">
            <a:avLst>
              <a:gd name="adj1" fmla="val 50000"/>
              <a:gd name="adj2"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3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4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60" name="Google Shape;560;p58"/>
          <p:cNvSpPr txBox="1"/>
          <p:nvPr/>
        </p:nvSpPr>
        <p:spPr>
          <a:xfrm>
            <a:off x="521650" y="377350"/>
            <a:ext cx="11856600" cy="83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4400" b="1" dirty="0">
                <a:solidFill>
                  <a:schemeClr val="dk1"/>
                </a:solidFill>
                <a:latin typeface="Bebas Neue"/>
                <a:ea typeface="Bebas Neue"/>
                <a:cs typeface="Bebas Neue"/>
                <a:sym typeface="Bebas Neue"/>
              </a:rPr>
              <a:t>What Do Gender-Sensitive indicators Look Like Across Sectors?</a:t>
            </a:r>
            <a:endParaRPr sz="4400" b="1" dirty="0">
              <a:solidFill>
                <a:schemeClr val="dk1"/>
              </a:solidFill>
              <a:latin typeface="Bebas Neue"/>
              <a:ea typeface="Bebas Neue"/>
              <a:cs typeface="Bebas Neue"/>
              <a:sym typeface="Bebas Neue"/>
            </a:endParaRPr>
          </a:p>
          <a:p>
            <a:pPr marL="0" lvl="0" indent="0" algn="l" rtl="0">
              <a:spcBef>
                <a:spcPts val="0"/>
              </a:spcBef>
              <a:spcAft>
                <a:spcPts val="0"/>
              </a:spcAft>
              <a:buNone/>
            </a:pPr>
            <a:endParaRPr sz="4400" b="1" dirty="0">
              <a:solidFill>
                <a:schemeClr val="dk1"/>
              </a:solidFill>
              <a:latin typeface="Bebas Neue"/>
              <a:ea typeface="Bebas Neue"/>
              <a:cs typeface="Bebas Neue"/>
              <a:sym typeface="Bebas Neue"/>
            </a:endParaRPr>
          </a:p>
        </p:txBody>
      </p:sp>
      <p:graphicFrame>
        <p:nvGraphicFramePr>
          <p:cNvPr id="561" name="Google Shape;561;p58"/>
          <p:cNvGraphicFramePr/>
          <p:nvPr/>
        </p:nvGraphicFramePr>
        <p:xfrm>
          <a:off x="612875" y="2036175"/>
          <a:ext cx="10966250" cy="4359350"/>
        </p:xfrm>
        <a:graphic>
          <a:graphicData uri="http://schemas.openxmlformats.org/drawingml/2006/table">
            <a:tbl>
              <a:tblPr>
                <a:noFill/>
                <a:tableStyleId>{E612F4E3-EA6C-40BE-A1D9-4602DE4D360E}</a:tableStyleId>
              </a:tblPr>
              <a:tblGrid>
                <a:gridCol w="3528500">
                  <a:extLst>
                    <a:ext uri="{9D8B030D-6E8A-4147-A177-3AD203B41FA5}">
                      <a16:colId xmlns:a16="http://schemas.microsoft.com/office/drawing/2014/main" val="20000"/>
                    </a:ext>
                  </a:extLst>
                </a:gridCol>
                <a:gridCol w="7437750">
                  <a:extLst>
                    <a:ext uri="{9D8B030D-6E8A-4147-A177-3AD203B41FA5}">
                      <a16:colId xmlns:a16="http://schemas.microsoft.com/office/drawing/2014/main" val="20001"/>
                    </a:ext>
                  </a:extLst>
                </a:gridCol>
              </a:tblGrid>
              <a:tr h="588325">
                <a:tc>
                  <a:txBody>
                    <a:bodyPr/>
                    <a:lstStyle/>
                    <a:p>
                      <a:pPr marL="0" lvl="0" indent="0" algn="l" rtl="0">
                        <a:lnSpc>
                          <a:spcPct val="115000"/>
                        </a:lnSpc>
                        <a:spcBef>
                          <a:spcPts val="0"/>
                        </a:spcBef>
                        <a:spcAft>
                          <a:spcPts val="0"/>
                        </a:spcAft>
                        <a:buClr>
                          <a:schemeClr val="dk1"/>
                        </a:buClr>
                        <a:buSzPts val="1100"/>
                        <a:buFont typeface="Arial"/>
                        <a:buNone/>
                      </a:pPr>
                      <a:r>
                        <a:rPr lang="en-US" sz="1900" b="1">
                          <a:solidFill>
                            <a:schemeClr val="lt1"/>
                          </a:solidFill>
                          <a:latin typeface="Roboto"/>
                          <a:ea typeface="Roboto"/>
                          <a:cs typeface="Roboto"/>
                          <a:sym typeface="Roboto"/>
                        </a:rPr>
                        <a:t>Sector</a:t>
                      </a:r>
                      <a:endParaRPr sz="1900">
                        <a:solidFill>
                          <a:schemeClr val="lt1"/>
                        </a:solidFill>
                        <a:latin typeface="Roboto"/>
                        <a:ea typeface="Roboto"/>
                        <a:cs typeface="Roboto"/>
                        <a:sym typeface="Roboto"/>
                      </a:endParaRPr>
                    </a:p>
                  </a:txBody>
                  <a:tcPr marL="91425" marR="91425" marT="91425" marB="91425" anchor="ctr">
                    <a:lnB w="9525" cap="flat" cmpd="sng">
                      <a:solidFill>
                        <a:schemeClr val="accent1"/>
                      </a:solidFill>
                      <a:prstDash val="solid"/>
                      <a:round/>
                      <a:headEnd type="none" w="sm" len="sm"/>
                      <a:tailEnd type="none" w="sm" len="sm"/>
                    </a:lnB>
                    <a:solidFill>
                      <a:schemeClr val="accent1"/>
                    </a:solidFill>
                  </a:tcPr>
                </a:tc>
                <a:tc>
                  <a:txBody>
                    <a:bodyPr/>
                    <a:lstStyle/>
                    <a:p>
                      <a:pPr marL="0" lvl="0" indent="0" algn="l" rtl="0">
                        <a:lnSpc>
                          <a:spcPct val="115000"/>
                        </a:lnSpc>
                        <a:spcBef>
                          <a:spcPts val="0"/>
                        </a:spcBef>
                        <a:spcAft>
                          <a:spcPts val="0"/>
                        </a:spcAft>
                        <a:buClr>
                          <a:schemeClr val="dk1"/>
                        </a:buClr>
                        <a:buSzPts val="1100"/>
                        <a:buFont typeface="Arial"/>
                        <a:buNone/>
                      </a:pPr>
                      <a:r>
                        <a:rPr lang="en-US" sz="1900" b="1">
                          <a:solidFill>
                            <a:schemeClr val="lt1"/>
                          </a:solidFill>
                          <a:latin typeface="Roboto"/>
                          <a:ea typeface="Roboto"/>
                          <a:cs typeface="Roboto"/>
                          <a:sym typeface="Roboto"/>
                        </a:rPr>
                        <a:t>Example of gender-sensitive indicator </a:t>
                      </a:r>
                      <a:endParaRPr sz="1900">
                        <a:solidFill>
                          <a:schemeClr val="lt1"/>
                        </a:solidFill>
                        <a:latin typeface="Roboto"/>
                        <a:ea typeface="Roboto"/>
                        <a:cs typeface="Roboto"/>
                        <a:sym typeface="Roboto"/>
                      </a:endParaRPr>
                    </a:p>
                  </a:txBody>
                  <a:tcPr marL="91425" marR="91425" marT="91425" marB="91425" anchor="ctr">
                    <a:lnB w="9525" cap="flat" cmpd="sng">
                      <a:solidFill>
                        <a:schemeClr val="accent1"/>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1003025">
                <a:tc>
                  <a:txBody>
                    <a:bodyPr/>
                    <a:lstStyle/>
                    <a:p>
                      <a:pPr marL="0" lvl="0" indent="0" algn="l" rtl="0">
                        <a:lnSpc>
                          <a:spcPct val="115000"/>
                        </a:lnSpc>
                        <a:spcBef>
                          <a:spcPts val="0"/>
                        </a:spcBef>
                        <a:spcAft>
                          <a:spcPts val="0"/>
                        </a:spcAft>
                        <a:buNone/>
                      </a:pPr>
                      <a:r>
                        <a:rPr lang="en-US" sz="1900">
                          <a:solidFill>
                            <a:schemeClr val="dk1"/>
                          </a:solidFill>
                          <a:latin typeface="Roboto"/>
                          <a:ea typeface="Roboto"/>
                          <a:cs typeface="Roboto"/>
                          <a:sym typeface="Roboto"/>
                        </a:rPr>
                        <a:t>Health</a:t>
                      </a:r>
                      <a:endParaRPr sz="190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900">
                          <a:solidFill>
                            <a:schemeClr val="dk1"/>
                          </a:solidFill>
                          <a:latin typeface="Roboto"/>
                          <a:ea typeface="Roboto"/>
                          <a:cs typeface="Roboto"/>
                          <a:sym typeface="Roboto"/>
                        </a:rPr>
                        <a:t>% of pregnant women attending prenatal appointments with the support of their husband/partner</a:t>
                      </a:r>
                      <a:endParaRPr sz="190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1"/>
                  </a:ext>
                </a:extLst>
              </a:tr>
              <a:tr h="588325">
                <a:tc>
                  <a:txBody>
                    <a:bodyPr/>
                    <a:lstStyle/>
                    <a:p>
                      <a:pPr marL="0" lvl="0" indent="0" algn="l" rtl="0">
                        <a:lnSpc>
                          <a:spcPct val="115000"/>
                        </a:lnSpc>
                        <a:spcBef>
                          <a:spcPts val="0"/>
                        </a:spcBef>
                        <a:spcAft>
                          <a:spcPts val="0"/>
                        </a:spcAft>
                        <a:buClr>
                          <a:schemeClr val="dk1"/>
                        </a:buClr>
                        <a:buSzPts val="1100"/>
                        <a:buFont typeface="Arial"/>
                        <a:buNone/>
                      </a:pPr>
                      <a:r>
                        <a:rPr lang="en-US" sz="1900">
                          <a:solidFill>
                            <a:schemeClr val="dk1"/>
                          </a:solidFill>
                          <a:latin typeface="Roboto"/>
                          <a:ea typeface="Roboto"/>
                          <a:cs typeface="Roboto"/>
                          <a:sym typeface="Roboto"/>
                        </a:rPr>
                        <a:t>Economic Empowerment </a:t>
                      </a:r>
                      <a:endParaRPr sz="190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n-US" sz="1900">
                          <a:solidFill>
                            <a:schemeClr val="dk1"/>
                          </a:solidFill>
                          <a:latin typeface="Roboto"/>
                          <a:ea typeface="Roboto"/>
                          <a:cs typeface="Roboto"/>
                          <a:sym typeface="Roboto"/>
                        </a:rPr>
                        <a:t>Control over income among women micro-entrepreneurs</a:t>
                      </a:r>
                      <a:endParaRPr sz="190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2"/>
                  </a:ext>
                </a:extLst>
              </a:tr>
              <a:tr h="1003025">
                <a:tc>
                  <a:txBody>
                    <a:bodyPr/>
                    <a:lstStyle/>
                    <a:p>
                      <a:pPr marL="0" lvl="0" indent="0" algn="l" rtl="0">
                        <a:lnSpc>
                          <a:spcPct val="115000"/>
                        </a:lnSpc>
                        <a:spcBef>
                          <a:spcPts val="0"/>
                        </a:spcBef>
                        <a:spcAft>
                          <a:spcPts val="0"/>
                        </a:spcAft>
                        <a:buClr>
                          <a:schemeClr val="dk1"/>
                        </a:buClr>
                        <a:buSzPts val="1100"/>
                        <a:buFont typeface="Arial"/>
                        <a:buNone/>
                      </a:pPr>
                      <a:r>
                        <a:rPr lang="en-US" sz="1900">
                          <a:solidFill>
                            <a:schemeClr val="dk1"/>
                          </a:solidFill>
                          <a:latin typeface="Roboto"/>
                          <a:ea typeface="Roboto"/>
                          <a:cs typeface="Roboto"/>
                          <a:sym typeface="Roboto"/>
                        </a:rPr>
                        <a:t>Education</a:t>
                      </a:r>
                      <a:endParaRPr sz="190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n-US" sz="1900">
                          <a:solidFill>
                            <a:schemeClr val="dk1"/>
                          </a:solidFill>
                          <a:latin typeface="Roboto"/>
                          <a:ea typeface="Roboto"/>
                          <a:cs typeface="Roboto"/>
                          <a:sym typeface="Roboto"/>
                        </a:rPr>
                        <a:t>% of girls with decision-making autonomy to stay in school beyond age 15</a:t>
                      </a:r>
                      <a:endParaRPr sz="190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3"/>
                  </a:ext>
                </a:extLst>
              </a:tr>
              <a:tr h="588325">
                <a:tc>
                  <a:txBody>
                    <a:bodyPr/>
                    <a:lstStyle/>
                    <a:p>
                      <a:pPr marL="0" lvl="0" indent="0" algn="l" rtl="0">
                        <a:lnSpc>
                          <a:spcPct val="115000"/>
                        </a:lnSpc>
                        <a:spcBef>
                          <a:spcPts val="0"/>
                        </a:spcBef>
                        <a:spcAft>
                          <a:spcPts val="0"/>
                        </a:spcAft>
                        <a:buClr>
                          <a:schemeClr val="dk1"/>
                        </a:buClr>
                        <a:buSzPts val="1100"/>
                        <a:buFont typeface="Arial"/>
                        <a:buNone/>
                      </a:pPr>
                      <a:r>
                        <a:rPr lang="en-US" sz="1900">
                          <a:solidFill>
                            <a:schemeClr val="dk1"/>
                          </a:solidFill>
                          <a:latin typeface="Roboto"/>
                          <a:ea typeface="Roboto"/>
                          <a:cs typeface="Roboto"/>
                          <a:sym typeface="Roboto"/>
                        </a:rPr>
                        <a:t>Agriculture</a:t>
                      </a:r>
                      <a:endParaRPr sz="190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n-US" sz="1900">
                          <a:solidFill>
                            <a:schemeClr val="dk1"/>
                          </a:solidFill>
                          <a:latin typeface="Roboto"/>
                          <a:ea typeface="Roboto"/>
                          <a:cs typeface="Roboto"/>
                          <a:sym typeface="Roboto"/>
                        </a:rPr>
                        <a:t>Access to agricultural extension services by gender</a:t>
                      </a:r>
                      <a:endParaRPr sz="190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4"/>
                  </a:ext>
                </a:extLst>
              </a:tr>
              <a:tr h="588325">
                <a:tc>
                  <a:txBody>
                    <a:bodyPr/>
                    <a:lstStyle/>
                    <a:p>
                      <a:pPr marL="0" lvl="0" indent="0" algn="l" rtl="0">
                        <a:lnSpc>
                          <a:spcPct val="115000"/>
                        </a:lnSpc>
                        <a:spcBef>
                          <a:spcPts val="0"/>
                        </a:spcBef>
                        <a:spcAft>
                          <a:spcPts val="0"/>
                        </a:spcAft>
                        <a:buClr>
                          <a:schemeClr val="dk1"/>
                        </a:buClr>
                        <a:buSzPts val="1100"/>
                        <a:buFont typeface="Arial"/>
                        <a:buNone/>
                      </a:pPr>
                      <a:r>
                        <a:rPr lang="en-US" sz="1900">
                          <a:solidFill>
                            <a:schemeClr val="dk1"/>
                          </a:solidFill>
                          <a:latin typeface="Roboto"/>
                          <a:ea typeface="Roboto"/>
                          <a:cs typeface="Roboto"/>
                          <a:sym typeface="Roboto"/>
                        </a:rPr>
                        <a:t>WASH</a:t>
                      </a:r>
                      <a:endParaRPr sz="190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n-US" sz="1900">
                          <a:solidFill>
                            <a:schemeClr val="dk1"/>
                          </a:solidFill>
                          <a:latin typeface="Roboto"/>
                          <a:ea typeface="Roboto"/>
                          <a:cs typeface="Roboto"/>
                          <a:sym typeface="Roboto"/>
                        </a:rPr>
                        <a:t>% of adolescent girls who feel safe accessing sanitation facilities  </a:t>
                      </a:r>
                      <a:endParaRPr sz="190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65"/>
        <p:cNvGrpSpPr/>
        <p:nvPr/>
      </p:nvGrpSpPr>
      <p:grpSpPr>
        <a:xfrm>
          <a:off x="0" y="0"/>
          <a:ext cx="0" cy="0"/>
          <a:chOff x="0" y="0"/>
          <a:chExt cx="0" cy="0"/>
        </a:xfrm>
      </p:grpSpPr>
      <p:grpSp>
        <p:nvGrpSpPr>
          <p:cNvPr id="566" name="Google Shape;566;p59"/>
          <p:cNvGrpSpPr/>
          <p:nvPr/>
        </p:nvGrpSpPr>
        <p:grpSpPr>
          <a:xfrm>
            <a:off x="3170303" y="2773240"/>
            <a:ext cx="2898600" cy="2898600"/>
            <a:chOff x="2885003" y="3431590"/>
            <a:chExt cx="2898600" cy="2898600"/>
          </a:xfrm>
        </p:grpSpPr>
        <p:sp>
          <p:nvSpPr>
            <p:cNvPr id="567" name="Google Shape;567;p59"/>
            <p:cNvSpPr/>
            <p:nvPr/>
          </p:nvSpPr>
          <p:spPr>
            <a:xfrm>
              <a:off x="2885003" y="3431590"/>
              <a:ext cx="2898600" cy="2898600"/>
            </a:xfrm>
            <a:prstGeom prst="ellipse">
              <a:avLst/>
            </a:prstGeom>
            <a:solidFill>
              <a:schemeClr val="accent5"/>
            </a:solidFill>
            <a:ln>
              <a:noFill/>
            </a:ln>
            <a:effectLst>
              <a:outerShdw blurRad="228600" dist="50800" dir="5400000" algn="tl" rotWithShape="0">
                <a:srgbClr val="000000">
                  <a:alpha val="549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2100">
                <a:latin typeface="Poppins"/>
                <a:ea typeface="Poppins"/>
                <a:cs typeface="Poppins"/>
                <a:sym typeface="Poppins"/>
              </a:endParaRPr>
            </a:p>
          </p:txBody>
        </p:sp>
        <p:sp>
          <p:nvSpPr>
            <p:cNvPr id="568" name="Google Shape;568;p59"/>
            <p:cNvSpPr txBox="1"/>
            <p:nvPr/>
          </p:nvSpPr>
          <p:spPr>
            <a:xfrm>
              <a:off x="3324903" y="4000614"/>
              <a:ext cx="2006700" cy="1859700"/>
            </a:xfrm>
            <a:prstGeom prst="rect">
              <a:avLst/>
            </a:prstGeom>
            <a:no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2100">
                  <a:solidFill>
                    <a:srgbClr val="FFFFFF"/>
                  </a:solidFill>
                  <a:latin typeface="Roboto"/>
                  <a:ea typeface="Roboto"/>
                  <a:cs typeface="Roboto"/>
                  <a:sym typeface="Roboto"/>
                </a:rPr>
                <a:t>Sex-specific indicators</a:t>
              </a:r>
              <a:endParaRPr sz="2100">
                <a:solidFill>
                  <a:srgbClr val="FFFFFF"/>
                </a:solidFill>
                <a:latin typeface="Roboto"/>
                <a:ea typeface="Roboto"/>
                <a:cs typeface="Roboto"/>
                <a:sym typeface="Roboto"/>
              </a:endParaRPr>
            </a:p>
          </p:txBody>
        </p:sp>
      </p:grpSp>
      <p:sp>
        <p:nvSpPr>
          <p:cNvPr id="569" name="Google Shape;569;p59"/>
          <p:cNvSpPr txBox="1">
            <a:spLocks noGrp="1"/>
          </p:cNvSpPr>
          <p:nvPr>
            <p:ph type="title" idx="4294967295"/>
          </p:nvPr>
        </p:nvSpPr>
        <p:spPr>
          <a:xfrm>
            <a:off x="1163758" y="222800"/>
            <a:ext cx="121920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2"/>
                </a:solidFill>
                <a:latin typeface="Bebas Neue"/>
                <a:ea typeface="Bebas Neue"/>
                <a:cs typeface="Bebas Neue"/>
                <a:sym typeface="Bebas Neue"/>
              </a:rPr>
              <a:t>Types of gender equality indicators</a:t>
            </a:r>
            <a:endParaRPr b="1">
              <a:solidFill>
                <a:schemeClr val="accent2"/>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accent2"/>
              </a:solidFill>
              <a:latin typeface="Poppins"/>
              <a:ea typeface="Poppins"/>
              <a:cs typeface="Poppins"/>
              <a:sym typeface="Poppins"/>
            </a:endParaRPr>
          </a:p>
        </p:txBody>
      </p:sp>
      <p:grpSp>
        <p:nvGrpSpPr>
          <p:cNvPr id="570" name="Google Shape;570;p59"/>
          <p:cNvGrpSpPr/>
          <p:nvPr/>
        </p:nvGrpSpPr>
        <p:grpSpPr>
          <a:xfrm>
            <a:off x="5673839" y="2833340"/>
            <a:ext cx="2952300" cy="2898600"/>
            <a:chOff x="2887989" y="3115290"/>
            <a:chExt cx="2952300" cy="2898600"/>
          </a:xfrm>
        </p:grpSpPr>
        <p:sp>
          <p:nvSpPr>
            <p:cNvPr id="571" name="Google Shape;571;p59"/>
            <p:cNvSpPr/>
            <p:nvPr/>
          </p:nvSpPr>
          <p:spPr>
            <a:xfrm>
              <a:off x="2916488" y="3115290"/>
              <a:ext cx="2898600" cy="2898600"/>
            </a:xfrm>
            <a:prstGeom prst="ellipse">
              <a:avLst/>
            </a:prstGeom>
            <a:solidFill>
              <a:schemeClr val="accent3"/>
            </a:solidFill>
            <a:ln>
              <a:noFill/>
            </a:ln>
            <a:effectLst>
              <a:outerShdw blurRad="228600" dist="50800" dir="5400000" algn="tl" rotWithShape="0">
                <a:srgbClr val="000000">
                  <a:alpha val="549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2400">
                <a:latin typeface="Poppins"/>
                <a:ea typeface="Poppins"/>
                <a:cs typeface="Poppins"/>
                <a:sym typeface="Poppins"/>
              </a:endParaRPr>
            </a:p>
          </p:txBody>
        </p:sp>
        <p:sp>
          <p:nvSpPr>
            <p:cNvPr id="572" name="Google Shape;572;p59"/>
            <p:cNvSpPr txBox="1"/>
            <p:nvPr/>
          </p:nvSpPr>
          <p:spPr>
            <a:xfrm>
              <a:off x="2887989" y="3700609"/>
              <a:ext cx="2952300" cy="1880400"/>
            </a:xfrm>
            <a:prstGeom prst="rect">
              <a:avLst/>
            </a:prstGeom>
            <a:no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2100">
                  <a:solidFill>
                    <a:srgbClr val="FFFFFF"/>
                  </a:solidFill>
                  <a:latin typeface="Roboto"/>
                  <a:ea typeface="Roboto"/>
                  <a:cs typeface="Roboto"/>
                  <a:sym typeface="Roboto"/>
                </a:rPr>
                <a:t>Gender-integrated indices and scorecards</a:t>
              </a:r>
              <a:endParaRPr sz="2100">
                <a:solidFill>
                  <a:srgbClr val="FFFFFF"/>
                </a:solidFill>
                <a:latin typeface="Roboto"/>
                <a:ea typeface="Roboto"/>
                <a:cs typeface="Roboto"/>
                <a:sym typeface="Roboto"/>
              </a:endParaRPr>
            </a:p>
          </p:txBody>
        </p:sp>
      </p:grpSp>
      <p:grpSp>
        <p:nvGrpSpPr>
          <p:cNvPr id="573" name="Google Shape;573;p59"/>
          <p:cNvGrpSpPr/>
          <p:nvPr/>
        </p:nvGrpSpPr>
        <p:grpSpPr>
          <a:xfrm>
            <a:off x="8355782" y="2234259"/>
            <a:ext cx="2898600" cy="2907900"/>
            <a:chOff x="6130782" y="2848684"/>
            <a:chExt cx="2898600" cy="2907900"/>
          </a:xfrm>
        </p:grpSpPr>
        <p:sp>
          <p:nvSpPr>
            <p:cNvPr id="574" name="Google Shape;574;p59"/>
            <p:cNvSpPr/>
            <p:nvPr/>
          </p:nvSpPr>
          <p:spPr>
            <a:xfrm>
              <a:off x="6130782" y="2848684"/>
              <a:ext cx="2898600" cy="2907900"/>
            </a:xfrm>
            <a:prstGeom prst="ellipse">
              <a:avLst/>
            </a:prstGeom>
            <a:solidFill>
              <a:schemeClr val="accent2"/>
            </a:solidFill>
            <a:ln>
              <a:noFill/>
            </a:ln>
            <a:effectLst>
              <a:outerShdw blurRad="228600" dist="50800" dir="5400000" algn="tl" rotWithShape="0">
                <a:srgbClr val="000000">
                  <a:alpha val="549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2100">
                <a:latin typeface="Poppins"/>
                <a:ea typeface="Poppins"/>
                <a:cs typeface="Poppins"/>
                <a:sym typeface="Poppins"/>
              </a:endParaRPr>
            </a:p>
          </p:txBody>
        </p:sp>
        <p:sp>
          <p:nvSpPr>
            <p:cNvPr id="575" name="Google Shape;575;p59"/>
            <p:cNvSpPr txBox="1"/>
            <p:nvPr/>
          </p:nvSpPr>
          <p:spPr>
            <a:xfrm>
              <a:off x="6158676" y="3471583"/>
              <a:ext cx="2842800" cy="1775700"/>
            </a:xfrm>
            <a:prstGeom prst="rect">
              <a:avLst/>
            </a:prstGeom>
            <a:no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2100">
                  <a:solidFill>
                    <a:srgbClr val="FFFFFF"/>
                  </a:solidFill>
                  <a:latin typeface="Roboto"/>
                  <a:ea typeface="Roboto"/>
                  <a:cs typeface="Roboto"/>
                  <a:sym typeface="Roboto"/>
                </a:rPr>
                <a:t>Women’s empowerment indices</a:t>
              </a:r>
              <a:endParaRPr sz="2100">
                <a:solidFill>
                  <a:srgbClr val="FFFFFF"/>
                </a:solidFill>
                <a:latin typeface="Roboto"/>
                <a:ea typeface="Roboto"/>
                <a:cs typeface="Roboto"/>
                <a:sym typeface="Roboto"/>
              </a:endParaRPr>
            </a:p>
          </p:txBody>
        </p:sp>
      </p:grpSp>
      <p:grpSp>
        <p:nvGrpSpPr>
          <p:cNvPr id="576" name="Google Shape;576;p59"/>
          <p:cNvGrpSpPr/>
          <p:nvPr/>
        </p:nvGrpSpPr>
        <p:grpSpPr>
          <a:xfrm>
            <a:off x="764660" y="2001201"/>
            <a:ext cx="3056700" cy="2899500"/>
            <a:chOff x="3650485" y="1566201"/>
            <a:chExt cx="3056700" cy="2899500"/>
          </a:xfrm>
        </p:grpSpPr>
        <p:sp>
          <p:nvSpPr>
            <p:cNvPr id="577" name="Google Shape;577;p59"/>
            <p:cNvSpPr/>
            <p:nvPr/>
          </p:nvSpPr>
          <p:spPr>
            <a:xfrm>
              <a:off x="3731769" y="1566201"/>
              <a:ext cx="2898600" cy="2899500"/>
            </a:xfrm>
            <a:prstGeom prst="ellipse">
              <a:avLst/>
            </a:prstGeom>
            <a:solidFill>
              <a:schemeClr val="accent1"/>
            </a:solidFill>
            <a:ln>
              <a:noFill/>
            </a:ln>
            <a:effectLst>
              <a:outerShdw blurRad="228600" dist="50800" dir="5400000" algn="tl" rotWithShape="0">
                <a:srgbClr val="000000">
                  <a:alpha val="549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2100">
                <a:latin typeface="Poppins"/>
                <a:ea typeface="Poppins"/>
                <a:cs typeface="Poppins"/>
                <a:sym typeface="Poppins"/>
              </a:endParaRPr>
            </a:p>
          </p:txBody>
        </p:sp>
        <p:sp>
          <p:nvSpPr>
            <p:cNvPr id="578" name="Google Shape;578;p59"/>
            <p:cNvSpPr txBox="1"/>
            <p:nvPr/>
          </p:nvSpPr>
          <p:spPr>
            <a:xfrm>
              <a:off x="3650485" y="2420222"/>
              <a:ext cx="3056700" cy="1645200"/>
            </a:xfrm>
            <a:prstGeom prst="rect">
              <a:avLst/>
            </a:prstGeom>
            <a:no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2100">
                  <a:solidFill>
                    <a:srgbClr val="FFFFFF"/>
                  </a:solidFill>
                  <a:latin typeface="Roboto"/>
                  <a:ea typeface="Roboto"/>
                  <a:cs typeface="Roboto"/>
                  <a:sym typeface="Roboto"/>
                </a:rPr>
                <a:t>Sex-disaggregated</a:t>
              </a:r>
              <a:endParaRPr sz="2100">
                <a:solidFill>
                  <a:srgbClr val="FFFFFF"/>
                </a:solidFill>
                <a:latin typeface="Roboto"/>
                <a:ea typeface="Roboto"/>
                <a:cs typeface="Roboto"/>
                <a:sym typeface="Roboto"/>
              </a:endParaRPr>
            </a:p>
            <a:p>
              <a:pPr marL="0" lvl="0" indent="0" algn="ctr" rtl="0">
                <a:spcBef>
                  <a:spcPts val="0"/>
                </a:spcBef>
                <a:spcAft>
                  <a:spcPts val="0"/>
                </a:spcAft>
                <a:buNone/>
              </a:pPr>
              <a:r>
                <a:rPr lang="en-US" sz="2100">
                  <a:solidFill>
                    <a:srgbClr val="FFFFFF"/>
                  </a:solidFill>
                  <a:latin typeface="Roboto"/>
                  <a:ea typeface="Roboto"/>
                  <a:cs typeface="Roboto"/>
                  <a:sym typeface="Roboto"/>
                </a:rPr>
                <a:t>indicators</a:t>
              </a:r>
              <a:endParaRPr sz="2100">
                <a:solidFill>
                  <a:srgbClr val="FFFFFF"/>
                </a:solidFill>
                <a:latin typeface="Roboto"/>
                <a:ea typeface="Roboto"/>
                <a:cs typeface="Roboto"/>
                <a:sym typeface="Roboto"/>
              </a:endParaRPr>
            </a:p>
            <a:p>
              <a:pPr marL="0" lvl="0" indent="0" algn="ctr" rtl="0">
                <a:spcBef>
                  <a:spcPts val="0"/>
                </a:spcBef>
                <a:spcAft>
                  <a:spcPts val="0"/>
                </a:spcAft>
                <a:buNone/>
              </a:pPr>
              <a:endParaRPr sz="2100">
                <a:solidFill>
                  <a:srgbClr val="FFFFFF"/>
                </a:solidFill>
                <a:latin typeface="Roboto"/>
                <a:ea typeface="Roboto"/>
                <a:cs typeface="Roboto"/>
                <a:sym typeface="Roboto"/>
              </a:endParaRPr>
            </a:p>
          </p:txBody>
        </p:sp>
      </p:grpSp>
      <p:grpSp>
        <p:nvGrpSpPr>
          <p:cNvPr id="579" name="Google Shape;579;p59"/>
          <p:cNvGrpSpPr/>
          <p:nvPr/>
        </p:nvGrpSpPr>
        <p:grpSpPr>
          <a:xfrm>
            <a:off x="164478" y="217473"/>
            <a:ext cx="1000907" cy="1099059"/>
            <a:chOff x="1711250" y="2748252"/>
            <a:chExt cx="307036" cy="361200"/>
          </a:xfrm>
        </p:grpSpPr>
        <p:sp>
          <p:nvSpPr>
            <p:cNvPr id="580" name="Google Shape;580;p59"/>
            <p:cNvSpPr/>
            <p:nvPr/>
          </p:nvSpPr>
          <p:spPr>
            <a:xfrm>
              <a:off x="1711250" y="2756625"/>
              <a:ext cx="272100" cy="2721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latin typeface="Poppins"/>
                <a:ea typeface="Poppins"/>
                <a:cs typeface="Poppins"/>
                <a:sym typeface="Poppins"/>
              </a:endParaRPr>
            </a:p>
          </p:txBody>
        </p:sp>
        <p:sp>
          <p:nvSpPr>
            <p:cNvPr id="581" name="Google Shape;581;p59"/>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2"/>
                  </a:solidFill>
                  <a:latin typeface="Poppins"/>
                  <a:ea typeface="Poppins"/>
                  <a:cs typeface="Poppins"/>
                  <a:sym typeface="Poppins"/>
                </a:rPr>
                <a:t> </a:t>
              </a:r>
              <a:r>
                <a:rPr lang="en-US" sz="4500" b="1">
                  <a:solidFill>
                    <a:schemeClr val="accent2"/>
                  </a:solidFill>
                  <a:latin typeface="Poppins"/>
                  <a:ea typeface="Poppins"/>
                  <a:cs typeface="Poppins"/>
                  <a:sym typeface="Poppins"/>
                </a:rPr>
                <a:t>2</a:t>
              </a:r>
              <a:endParaRPr sz="4500" b="1">
                <a:solidFill>
                  <a:schemeClr val="accent2"/>
                </a:solidFill>
                <a:latin typeface="Poppins"/>
                <a:ea typeface="Poppins"/>
                <a:cs typeface="Poppins"/>
                <a:sym typeface="Poppins"/>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p60"/>
          <p:cNvSpPr txBox="1">
            <a:spLocks noGrp="1"/>
          </p:cNvSpPr>
          <p:nvPr>
            <p:ph type="title" idx="4294967295"/>
          </p:nvPr>
        </p:nvSpPr>
        <p:spPr>
          <a:xfrm>
            <a:off x="1165383" y="217475"/>
            <a:ext cx="121920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2"/>
                </a:solidFill>
                <a:latin typeface="Bebas Neue"/>
                <a:ea typeface="Bebas Neue"/>
                <a:cs typeface="Bebas Neue"/>
                <a:sym typeface="Bebas Neue"/>
              </a:rPr>
              <a:t>SORT the indicator!</a:t>
            </a:r>
            <a:endParaRPr sz="2700">
              <a:solidFill>
                <a:schemeClr val="accent2"/>
              </a:solidFill>
              <a:latin typeface="Poppins"/>
              <a:ea typeface="Poppins"/>
              <a:cs typeface="Poppins"/>
              <a:sym typeface="Poppins"/>
            </a:endParaRPr>
          </a:p>
        </p:txBody>
      </p:sp>
      <p:pic>
        <p:nvPicPr>
          <p:cNvPr id="587" name="Google Shape;587;p60"/>
          <p:cNvPicPr preferRelativeResize="0"/>
          <p:nvPr/>
        </p:nvPicPr>
        <p:blipFill>
          <a:blip r:embed="rId3">
            <a:alphaModFix/>
          </a:blip>
          <a:stretch>
            <a:fillRect/>
          </a:stretch>
        </p:blipFill>
        <p:spPr>
          <a:xfrm>
            <a:off x="10741425" y="87072"/>
            <a:ext cx="1238554" cy="1400800"/>
          </a:xfrm>
          <a:prstGeom prst="rect">
            <a:avLst/>
          </a:prstGeom>
          <a:noFill/>
          <a:ln>
            <a:noFill/>
          </a:ln>
        </p:spPr>
      </p:pic>
      <p:sp>
        <p:nvSpPr>
          <p:cNvPr id="588" name="Google Shape;588;p60"/>
          <p:cNvSpPr txBox="1"/>
          <p:nvPr/>
        </p:nvSpPr>
        <p:spPr>
          <a:xfrm>
            <a:off x="526850" y="1805600"/>
            <a:ext cx="3411600" cy="163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latin typeface="Roboto"/>
                <a:ea typeface="Roboto"/>
                <a:cs typeface="Roboto"/>
                <a:sym typeface="Roboto"/>
              </a:rPr>
              <a:t>% of female-headed households with secure land tenure</a:t>
            </a:r>
            <a:endParaRPr sz="2100">
              <a:latin typeface="Roboto"/>
              <a:ea typeface="Roboto"/>
              <a:cs typeface="Roboto"/>
              <a:sym typeface="Roboto"/>
            </a:endParaRPr>
          </a:p>
          <a:p>
            <a:pPr marL="0" lvl="0" indent="0" algn="l" rtl="0">
              <a:spcBef>
                <a:spcPts val="0"/>
              </a:spcBef>
              <a:spcAft>
                <a:spcPts val="0"/>
              </a:spcAft>
              <a:buNone/>
            </a:pPr>
            <a:endParaRPr sz="2100">
              <a:latin typeface="Roboto"/>
              <a:ea typeface="Roboto"/>
              <a:cs typeface="Roboto"/>
              <a:sym typeface="Roboto"/>
            </a:endParaRPr>
          </a:p>
          <a:p>
            <a:pPr marL="0" lvl="0" indent="0" algn="l" rtl="0">
              <a:spcBef>
                <a:spcPts val="0"/>
              </a:spcBef>
              <a:spcAft>
                <a:spcPts val="0"/>
              </a:spcAft>
              <a:buNone/>
            </a:pPr>
            <a:endParaRPr sz="2100">
              <a:latin typeface="Roboto"/>
              <a:ea typeface="Roboto"/>
              <a:cs typeface="Roboto"/>
              <a:sym typeface="Roboto"/>
            </a:endParaRPr>
          </a:p>
        </p:txBody>
      </p:sp>
      <p:sp>
        <p:nvSpPr>
          <p:cNvPr id="589" name="Google Shape;589;p60"/>
          <p:cNvSpPr txBox="1"/>
          <p:nvPr/>
        </p:nvSpPr>
        <p:spPr>
          <a:xfrm>
            <a:off x="526850" y="4677575"/>
            <a:ext cx="3544800" cy="30000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Perceived ability of women to influence community water management decisions</a:t>
            </a:r>
            <a:endParaRPr sz="2100">
              <a:latin typeface="Roboto"/>
              <a:ea typeface="Roboto"/>
              <a:cs typeface="Roboto"/>
              <a:sym typeface="Roboto"/>
            </a:endParaRPr>
          </a:p>
          <a:p>
            <a:pPr marL="0" lvl="0" indent="0" algn="l" rtl="0">
              <a:spcBef>
                <a:spcPts val="0"/>
              </a:spcBef>
              <a:spcAft>
                <a:spcPts val="0"/>
              </a:spcAft>
              <a:buNone/>
            </a:pPr>
            <a:endParaRPr sz="2100">
              <a:latin typeface="Roboto"/>
              <a:ea typeface="Roboto"/>
              <a:cs typeface="Roboto"/>
              <a:sym typeface="Roboto"/>
            </a:endParaRPr>
          </a:p>
        </p:txBody>
      </p:sp>
      <p:sp>
        <p:nvSpPr>
          <p:cNvPr id="590" name="Google Shape;590;p60"/>
          <p:cNvSpPr txBox="1"/>
          <p:nvPr/>
        </p:nvSpPr>
        <p:spPr>
          <a:xfrm>
            <a:off x="526850" y="3213200"/>
            <a:ext cx="3544800" cy="16362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2100">
                <a:latin typeface="Roboto"/>
                <a:ea typeface="Roboto"/>
                <a:cs typeface="Roboto"/>
                <a:sym typeface="Roboto"/>
              </a:rPr>
              <a:t>% of adolescent girls who continue contraceptive use at 12 months </a:t>
            </a:r>
            <a:endParaRPr sz="2100">
              <a:latin typeface="Roboto"/>
              <a:ea typeface="Roboto"/>
              <a:cs typeface="Roboto"/>
              <a:sym typeface="Roboto"/>
            </a:endParaRPr>
          </a:p>
        </p:txBody>
      </p:sp>
      <p:sp>
        <p:nvSpPr>
          <p:cNvPr id="591" name="Google Shape;591;p60"/>
          <p:cNvSpPr/>
          <p:nvPr/>
        </p:nvSpPr>
        <p:spPr>
          <a:xfrm>
            <a:off x="4202438" y="1768384"/>
            <a:ext cx="3544800" cy="4296000"/>
          </a:xfrm>
          <a:prstGeom prst="roundRect">
            <a:avLst>
              <a:gd name="adj" fmla="val 16667"/>
            </a:avLst>
          </a:prstGeom>
          <a:solidFill>
            <a:schemeClr val="accent1"/>
          </a:solidFill>
          <a:ln>
            <a:noFill/>
          </a:ln>
        </p:spPr>
        <p:txBody>
          <a:bodyPr spcFirstLastPara="1" wrap="square" lIns="121900" tIns="246875" rIns="104650" bIns="121900" anchor="t" anchorCtr="0">
            <a:noAutofit/>
          </a:bodyPr>
          <a:lstStyle/>
          <a:p>
            <a:pPr marL="0" lvl="0" indent="0" algn="ctr" rtl="0">
              <a:lnSpc>
                <a:spcPct val="115000"/>
              </a:lnSpc>
              <a:spcBef>
                <a:spcPts val="0"/>
              </a:spcBef>
              <a:spcAft>
                <a:spcPts val="1100"/>
              </a:spcAft>
              <a:buNone/>
            </a:pPr>
            <a:r>
              <a:rPr lang="en-US" sz="2100" b="1">
                <a:solidFill>
                  <a:schemeClr val="dk1"/>
                </a:solidFill>
                <a:latin typeface="Roboto"/>
                <a:ea typeface="Roboto"/>
                <a:cs typeface="Roboto"/>
                <a:sym typeface="Roboto"/>
              </a:rPr>
              <a:t>Quantitative</a:t>
            </a:r>
            <a:endParaRPr sz="2100">
              <a:solidFill>
                <a:schemeClr val="dk1"/>
              </a:solidFill>
              <a:latin typeface="Roboto"/>
              <a:ea typeface="Roboto"/>
              <a:cs typeface="Roboto"/>
              <a:sym typeface="Roboto"/>
            </a:endParaRPr>
          </a:p>
        </p:txBody>
      </p:sp>
      <p:sp>
        <p:nvSpPr>
          <p:cNvPr id="592" name="Google Shape;592;p60"/>
          <p:cNvSpPr/>
          <p:nvPr/>
        </p:nvSpPr>
        <p:spPr>
          <a:xfrm>
            <a:off x="8087425" y="1768375"/>
            <a:ext cx="3875100" cy="4296000"/>
          </a:xfrm>
          <a:prstGeom prst="roundRect">
            <a:avLst>
              <a:gd name="adj" fmla="val 16667"/>
            </a:avLst>
          </a:prstGeom>
          <a:solidFill>
            <a:schemeClr val="accent2"/>
          </a:solidFill>
          <a:ln>
            <a:noFill/>
          </a:ln>
        </p:spPr>
        <p:txBody>
          <a:bodyPr spcFirstLastPara="1" wrap="square" lIns="121900" tIns="64000" rIns="121900" bIns="121900" anchor="t" anchorCtr="0">
            <a:noAutofit/>
          </a:bodyPr>
          <a:lstStyle/>
          <a:p>
            <a:pPr marL="0" lvl="0" indent="0" algn="ctr" rtl="0">
              <a:lnSpc>
                <a:spcPct val="115000"/>
              </a:lnSpc>
              <a:spcBef>
                <a:spcPts val="1200"/>
              </a:spcBef>
              <a:spcAft>
                <a:spcPts val="1200"/>
              </a:spcAft>
              <a:buNone/>
            </a:pPr>
            <a:r>
              <a:rPr lang="en-US" sz="2100" b="1">
                <a:solidFill>
                  <a:schemeClr val="lt1"/>
                </a:solidFill>
                <a:latin typeface="Roboto"/>
                <a:ea typeface="Roboto"/>
                <a:cs typeface="Roboto"/>
                <a:sym typeface="Roboto"/>
              </a:rPr>
              <a:t>Qualitative</a:t>
            </a:r>
            <a:endParaRPr sz="2100" b="1">
              <a:solidFill>
                <a:schemeClr val="lt1"/>
              </a:solidFill>
              <a:latin typeface="Roboto"/>
              <a:ea typeface="Roboto"/>
              <a:cs typeface="Roboto"/>
              <a:sym typeface="Roboto"/>
            </a:endParaRPr>
          </a:p>
        </p:txBody>
      </p:sp>
      <p:sp>
        <p:nvSpPr>
          <p:cNvPr id="593" name="Google Shape;593;p60"/>
          <p:cNvSpPr txBox="1"/>
          <p:nvPr/>
        </p:nvSpPr>
        <p:spPr>
          <a:xfrm>
            <a:off x="152400" y="1802925"/>
            <a:ext cx="562200" cy="51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4"/>
                </a:solidFill>
                <a:latin typeface="Bebas Neue"/>
                <a:ea typeface="Bebas Neue"/>
                <a:cs typeface="Bebas Neue"/>
                <a:sym typeface="Bebas Neue"/>
              </a:rPr>
              <a:t>1</a:t>
            </a:r>
            <a:endParaRPr sz="2800" b="1">
              <a:solidFill>
                <a:schemeClr val="accent4"/>
              </a:solidFill>
              <a:latin typeface="Bebas Neue"/>
              <a:ea typeface="Bebas Neue"/>
              <a:cs typeface="Bebas Neue"/>
              <a:sym typeface="Bebas Neue"/>
            </a:endParaRPr>
          </a:p>
        </p:txBody>
      </p:sp>
      <p:sp>
        <p:nvSpPr>
          <p:cNvPr id="594" name="Google Shape;594;p60"/>
          <p:cNvSpPr txBox="1"/>
          <p:nvPr/>
        </p:nvSpPr>
        <p:spPr>
          <a:xfrm>
            <a:off x="152400" y="3204331"/>
            <a:ext cx="562200" cy="51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4"/>
                </a:solidFill>
                <a:latin typeface="Bebas Neue"/>
                <a:ea typeface="Bebas Neue"/>
                <a:cs typeface="Bebas Neue"/>
                <a:sym typeface="Bebas Neue"/>
              </a:rPr>
              <a:t>2</a:t>
            </a:r>
            <a:endParaRPr sz="2800" b="1">
              <a:solidFill>
                <a:schemeClr val="accent4"/>
              </a:solidFill>
              <a:latin typeface="Bebas Neue"/>
              <a:ea typeface="Bebas Neue"/>
              <a:cs typeface="Bebas Neue"/>
              <a:sym typeface="Bebas Neue"/>
            </a:endParaRPr>
          </a:p>
        </p:txBody>
      </p:sp>
      <p:sp>
        <p:nvSpPr>
          <p:cNvPr id="595" name="Google Shape;595;p60"/>
          <p:cNvSpPr txBox="1"/>
          <p:nvPr/>
        </p:nvSpPr>
        <p:spPr>
          <a:xfrm>
            <a:off x="152400" y="4661421"/>
            <a:ext cx="562200" cy="51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4"/>
                </a:solidFill>
                <a:latin typeface="Bebas Neue"/>
                <a:ea typeface="Bebas Neue"/>
                <a:cs typeface="Bebas Neue"/>
                <a:sym typeface="Bebas Neue"/>
              </a:rPr>
              <a:t>3</a:t>
            </a:r>
            <a:endParaRPr sz="2800" b="1">
              <a:solidFill>
                <a:schemeClr val="accent4"/>
              </a:solidFill>
              <a:latin typeface="Bebas Neue"/>
              <a:ea typeface="Bebas Neue"/>
              <a:cs typeface="Bebas Neue"/>
              <a:sym typeface="Bebas Neue"/>
            </a:endParaRPr>
          </a:p>
        </p:txBody>
      </p:sp>
      <p:grpSp>
        <p:nvGrpSpPr>
          <p:cNvPr id="596" name="Google Shape;596;p60"/>
          <p:cNvGrpSpPr/>
          <p:nvPr/>
        </p:nvGrpSpPr>
        <p:grpSpPr>
          <a:xfrm>
            <a:off x="164478" y="217473"/>
            <a:ext cx="1000907" cy="1099059"/>
            <a:chOff x="1711250" y="2748252"/>
            <a:chExt cx="307036" cy="361200"/>
          </a:xfrm>
        </p:grpSpPr>
        <p:sp>
          <p:nvSpPr>
            <p:cNvPr id="597" name="Google Shape;597;p60"/>
            <p:cNvSpPr/>
            <p:nvPr/>
          </p:nvSpPr>
          <p:spPr>
            <a:xfrm>
              <a:off x="1711250" y="2756625"/>
              <a:ext cx="272100" cy="2721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latin typeface="Poppins"/>
                <a:ea typeface="Poppins"/>
                <a:cs typeface="Poppins"/>
                <a:sym typeface="Poppins"/>
              </a:endParaRPr>
            </a:p>
          </p:txBody>
        </p:sp>
        <p:sp>
          <p:nvSpPr>
            <p:cNvPr id="598" name="Google Shape;598;p60"/>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2"/>
                  </a:solidFill>
                  <a:latin typeface="Poppins"/>
                  <a:ea typeface="Poppins"/>
                  <a:cs typeface="Poppins"/>
                  <a:sym typeface="Poppins"/>
                </a:rPr>
                <a:t> </a:t>
              </a:r>
              <a:r>
                <a:rPr lang="en-US" sz="4500" b="1">
                  <a:solidFill>
                    <a:schemeClr val="accent2"/>
                  </a:solidFill>
                  <a:latin typeface="Poppins"/>
                  <a:ea typeface="Poppins"/>
                  <a:cs typeface="Poppins"/>
                  <a:sym typeface="Poppins"/>
                </a:rPr>
                <a:t>2</a:t>
              </a:r>
              <a:endParaRPr sz="4500" b="1">
                <a:solidFill>
                  <a:schemeClr val="accent2"/>
                </a:solidFill>
                <a:latin typeface="Poppins"/>
                <a:ea typeface="Poppins"/>
                <a:cs typeface="Poppins"/>
                <a:sym typeface="Poppi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3"/>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58BCC7"/>
                </a:solidFill>
                <a:latin typeface="Bebas Neue"/>
                <a:ea typeface="Bebas Neue"/>
                <a:cs typeface="Bebas Neue"/>
                <a:sym typeface="Bebas Neue"/>
              </a:rPr>
              <a:t>Learning Objectives</a:t>
            </a:r>
            <a:endParaRPr sz="4400">
              <a:solidFill>
                <a:srgbClr val="58BCC7"/>
              </a:solidFill>
              <a:latin typeface="Bebas Neue"/>
              <a:ea typeface="Bebas Neue"/>
              <a:cs typeface="Bebas Neue"/>
              <a:sym typeface="Bebas Neue"/>
            </a:endParaRPr>
          </a:p>
        </p:txBody>
      </p:sp>
      <p:sp>
        <p:nvSpPr>
          <p:cNvPr id="265" name="Google Shape;265;p43"/>
          <p:cNvSpPr txBox="1">
            <a:spLocks noGrp="1"/>
          </p:cNvSpPr>
          <p:nvPr>
            <p:ph type="body" idx="1"/>
          </p:nvPr>
        </p:nvSpPr>
        <p:spPr>
          <a:xfrm>
            <a:off x="415600" y="1536625"/>
            <a:ext cx="8907300" cy="4555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By the end of this module, you will:</a:t>
            </a:r>
            <a:endParaRPr sz="2100">
              <a:solidFill>
                <a:schemeClr val="dk1"/>
              </a:solidFill>
              <a:latin typeface="Roboto"/>
              <a:ea typeface="Roboto"/>
              <a:cs typeface="Roboto"/>
              <a:sym typeface="Roboto"/>
            </a:endParaRPr>
          </a:p>
          <a:p>
            <a:pPr marL="0" lvl="0" indent="0" algn="l" rtl="0">
              <a:spcBef>
                <a:spcPts val="0"/>
              </a:spcBef>
              <a:spcAft>
                <a:spcPts val="0"/>
              </a:spcAft>
              <a:buNone/>
            </a:pP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Understand gender sensitive monitoring and evaluation (M&amp;E) and why it is important</a:t>
            </a:r>
            <a:endParaRPr sz="2100">
              <a:solidFill>
                <a:schemeClr val="dk1"/>
              </a:solidFill>
              <a:latin typeface="Roboto"/>
              <a:ea typeface="Roboto"/>
              <a:cs typeface="Roboto"/>
              <a:sym typeface="Roboto"/>
            </a:endParaRPr>
          </a:p>
          <a:p>
            <a:pPr marL="457200" lvl="0" indent="-361950" algn="l" rtl="0">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Understand the gender considerations throughout the M&amp;E cycle</a:t>
            </a:r>
            <a:endParaRPr sz="2100">
              <a:solidFill>
                <a:schemeClr val="dk1"/>
              </a:solidFill>
              <a:latin typeface="Roboto"/>
              <a:ea typeface="Roboto"/>
              <a:cs typeface="Roboto"/>
              <a:sym typeface="Roboto"/>
            </a:endParaRPr>
          </a:p>
          <a:p>
            <a:pPr marL="457200" lvl="0" indent="-361950" algn="l" rtl="0">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Understand how to develop gender indicators </a:t>
            </a:r>
            <a:endParaRPr sz="2100">
              <a:solidFill>
                <a:schemeClr val="dk1"/>
              </a:solidFill>
              <a:latin typeface="Roboto"/>
              <a:ea typeface="Roboto"/>
              <a:cs typeface="Roboto"/>
              <a:sym typeface="Roboto"/>
            </a:endParaRPr>
          </a:p>
          <a:p>
            <a:pPr marL="457200" lvl="0" indent="-361950" algn="l" rtl="0">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Become familiar with various quantitative and qualitative approaches that can be used to measure impact and change on gender equality</a:t>
            </a:r>
            <a:endParaRPr sz="2100">
              <a:solidFill>
                <a:schemeClr val="dk1"/>
              </a:solidFill>
              <a:latin typeface="Roboto"/>
              <a:ea typeface="Roboto"/>
              <a:cs typeface="Roboto"/>
              <a:sym typeface="Roboto"/>
            </a:endParaRPr>
          </a:p>
          <a:p>
            <a:pPr marL="457200" lvl="0" indent="-361950" algn="l" rtl="0">
              <a:spcBef>
                <a:spcPts val="1000"/>
              </a:spcBef>
              <a:spcAft>
                <a:spcPts val="1000"/>
              </a:spcAft>
              <a:buClr>
                <a:schemeClr val="dk1"/>
              </a:buClr>
              <a:buSzPts val="2100"/>
              <a:buFont typeface="Roboto"/>
              <a:buChar char="●"/>
            </a:pPr>
            <a:r>
              <a:rPr lang="en-US" sz="2100">
                <a:solidFill>
                  <a:schemeClr val="dk1"/>
                </a:solidFill>
                <a:latin typeface="Roboto"/>
                <a:ea typeface="Roboto"/>
                <a:cs typeface="Roboto"/>
                <a:sym typeface="Roboto"/>
              </a:rPr>
              <a:t>Be able to identify ethical considerations related to gender in M&amp;E and be equipped with methods for safeguarding against risks </a:t>
            </a:r>
            <a:endParaRPr sz="2100">
              <a:solidFill>
                <a:schemeClr val="dk1"/>
              </a:solidFill>
              <a:latin typeface="Roboto"/>
              <a:ea typeface="Roboto"/>
              <a:cs typeface="Roboto"/>
              <a:sym typeface="Roboto"/>
            </a:endParaRPr>
          </a:p>
        </p:txBody>
      </p:sp>
      <p:pic>
        <p:nvPicPr>
          <p:cNvPr id="266" name="Google Shape;266;p43"/>
          <p:cNvPicPr preferRelativeResize="0"/>
          <p:nvPr/>
        </p:nvPicPr>
        <p:blipFill>
          <a:blip r:embed="rId3">
            <a:alphaModFix/>
          </a:blip>
          <a:stretch>
            <a:fillRect/>
          </a:stretch>
        </p:blipFill>
        <p:spPr>
          <a:xfrm>
            <a:off x="9322900" y="4082799"/>
            <a:ext cx="2664750" cy="26516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61"/>
          <p:cNvSpPr txBox="1">
            <a:spLocks noGrp="1"/>
          </p:cNvSpPr>
          <p:nvPr>
            <p:ph type="title" idx="4294967295"/>
          </p:nvPr>
        </p:nvSpPr>
        <p:spPr>
          <a:xfrm>
            <a:off x="1328983" y="217475"/>
            <a:ext cx="121920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2"/>
                </a:solidFill>
                <a:latin typeface="Bebas Neue"/>
                <a:ea typeface="Bebas Neue"/>
                <a:cs typeface="Bebas Neue"/>
                <a:sym typeface="Bebas Neue"/>
              </a:rPr>
              <a:t>SORTED!</a:t>
            </a:r>
            <a:endParaRPr sz="2700">
              <a:solidFill>
                <a:schemeClr val="accent2"/>
              </a:solidFill>
              <a:latin typeface="Poppins"/>
              <a:ea typeface="Poppins"/>
              <a:cs typeface="Poppins"/>
              <a:sym typeface="Poppins"/>
            </a:endParaRPr>
          </a:p>
        </p:txBody>
      </p:sp>
      <p:pic>
        <p:nvPicPr>
          <p:cNvPr id="604" name="Google Shape;604;p61"/>
          <p:cNvPicPr preferRelativeResize="0"/>
          <p:nvPr/>
        </p:nvPicPr>
        <p:blipFill>
          <a:blip r:embed="rId3">
            <a:alphaModFix/>
          </a:blip>
          <a:stretch>
            <a:fillRect/>
          </a:stretch>
        </p:blipFill>
        <p:spPr>
          <a:xfrm>
            <a:off x="10741425" y="87072"/>
            <a:ext cx="1238554" cy="1400800"/>
          </a:xfrm>
          <a:prstGeom prst="rect">
            <a:avLst/>
          </a:prstGeom>
          <a:noFill/>
          <a:ln>
            <a:noFill/>
          </a:ln>
        </p:spPr>
      </p:pic>
      <p:sp>
        <p:nvSpPr>
          <p:cNvPr id="605" name="Google Shape;605;p61"/>
          <p:cNvSpPr/>
          <p:nvPr/>
        </p:nvSpPr>
        <p:spPr>
          <a:xfrm>
            <a:off x="3821438" y="1768384"/>
            <a:ext cx="3544800" cy="4296000"/>
          </a:xfrm>
          <a:prstGeom prst="roundRect">
            <a:avLst>
              <a:gd name="adj" fmla="val 16667"/>
            </a:avLst>
          </a:prstGeom>
          <a:solidFill>
            <a:schemeClr val="accent1"/>
          </a:solidFill>
          <a:ln>
            <a:noFill/>
          </a:ln>
        </p:spPr>
        <p:txBody>
          <a:bodyPr spcFirstLastPara="1" wrap="square" lIns="121900" tIns="246875" rIns="104650" bIns="121900" anchor="t" anchorCtr="0">
            <a:noAutofit/>
          </a:bodyPr>
          <a:lstStyle/>
          <a:p>
            <a:pPr marL="0" lvl="0" indent="0" algn="ctr" rtl="0">
              <a:lnSpc>
                <a:spcPct val="115000"/>
              </a:lnSpc>
              <a:spcBef>
                <a:spcPts val="0"/>
              </a:spcBef>
              <a:spcAft>
                <a:spcPts val="1100"/>
              </a:spcAft>
              <a:buNone/>
            </a:pPr>
            <a:r>
              <a:rPr lang="en-US" sz="2100" b="1">
                <a:solidFill>
                  <a:schemeClr val="dk1"/>
                </a:solidFill>
                <a:latin typeface="Roboto"/>
                <a:ea typeface="Roboto"/>
                <a:cs typeface="Roboto"/>
                <a:sym typeface="Roboto"/>
              </a:rPr>
              <a:t>Quantitative</a:t>
            </a:r>
            <a:endParaRPr sz="2100">
              <a:solidFill>
                <a:schemeClr val="dk1"/>
              </a:solidFill>
              <a:latin typeface="Roboto"/>
              <a:ea typeface="Roboto"/>
              <a:cs typeface="Roboto"/>
              <a:sym typeface="Roboto"/>
            </a:endParaRPr>
          </a:p>
        </p:txBody>
      </p:sp>
      <p:sp>
        <p:nvSpPr>
          <p:cNvPr id="606" name="Google Shape;606;p61"/>
          <p:cNvSpPr/>
          <p:nvPr/>
        </p:nvSpPr>
        <p:spPr>
          <a:xfrm>
            <a:off x="7706425" y="1768375"/>
            <a:ext cx="3875100" cy="4296000"/>
          </a:xfrm>
          <a:prstGeom prst="roundRect">
            <a:avLst>
              <a:gd name="adj" fmla="val 16667"/>
            </a:avLst>
          </a:prstGeom>
          <a:solidFill>
            <a:schemeClr val="accent2"/>
          </a:solidFill>
          <a:ln>
            <a:noFill/>
          </a:ln>
        </p:spPr>
        <p:txBody>
          <a:bodyPr spcFirstLastPara="1" wrap="square" lIns="121900" tIns="64000" rIns="121900" bIns="121900" anchor="t" anchorCtr="0">
            <a:noAutofit/>
          </a:bodyPr>
          <a:lstStyle/>
          <a:p>
            <a:pPr marL="0" lvl="0" indent="0" algn="ctr" rtl="0">
              <a:lnSpc>
                <a:spcPct val="115000"/>
              </a:lnSpc>
              <a:spcBef>
                <a:spcPts val="1200"/>
              </a:spcBef>
              <a:spcAft>
                <a:spcPts val="1200"/>
              </a:spcAft>
              <a:buNone/>
            </a:pPr>
            <a:r>
              <a:rPr lang="en-US" sz="2100" b="1">
                <a:solidFill>
                  <a:schemeClr val="lt1"/>
                </a:solidFill>
                <a:latin typeface="Roboto"/>
                <a:ea typeface="Roboto"/>
                <a:cs typeface="Roboto"/>
                <a:sym typeface="Roboto"/>
              </a:rPr>
              <a:t>Qualitative</a:t>
            </a:r>
            <a:endParaRPr sz="2100" b="1">
              <a:solidFill>
                <a:schemeClr val="lt1"/>
              </a:solidFill>
              <a:latin typeface="Roboto"/>
              <a:ea typeface="Roboto"/>
              <a:cs typeface="Roboto"/>
              <a:sym typeface="Roboto"/>
            </a:endParaRPr>
          </a:p>
        </p:txBody>
      </p:sp>
      <p:sp>
        <p:nvSpPr>
          <p:cNvPr id="607" name="Google Shape;607;p61"/>
          <p:cNvSpPr txBox="1"/>
          <p:nvPr/>
        </p:nvSpPr>
        <p:spPr>
          <a:xfrm>
            <a:off x="3877225" y="2810900"/>
            <a:ext cx="3411600" cy="163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700">
                <a:solidFill>
                  <a:schemeClr val="dk1"/>
                </a:solidFill>
                <a:latin typeface="Roboto"/>
                <a:ea typeface="Roboto"/>
                <a:cs typeface="Roboto"/>
                <a:sym typeface="Roboto"/>
              </a:rPr>
              <a:t>% of female-headed households with secure land tenure</a:t>
            </a:r>
            <a:endParaRPr sz="1700">
              <a:latin typeface="Roboto"/>
              <a:ea typeface="Roboto"/>
              <a:cs typeface="Roboto"/>
              <a:sym typeface="Roboto"/>
            </a:endParaRPr>
          </a:p>
          <a:p>
            <a:pPr marL="0" lvl="0" indent="0" algn="l" rtl="0">
              <a:spcBef>
                <a:spcPts val="0"/>
              </a:spcBef>
              <a:spcAft>
                <a:spcPts val="0"/>
              </a:spcAft>
              <a:buNone/>
            </a:pPr>
            <a:endParaRPr sz="1700">
              <a:latin typeface="Roboto"/>
              <a:ea typeface="Roboto"/>
              <a:cs typeface="Roboto"/>
              <a:sym typeface="Roboto"/>
            </a:endParaRPr>
          </a:p>
        </p:txBody>
      </p:sp>
      <p:sp>
        <p:nvSpPr>
          <p:cNvPr id="608" name="Google Shape;608;p61"/>
          <p:cNvSpPr txBox="1"/>
          <p:nvPr/>
        </p:nvSpPr>
        <p:spPr>
          <a:xfrm>
            <a:off x="3877225" y="4692275"/>
            <a:ext cx="3544800" cy="30000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endParaRPr sz="1700">
              <a:latin typeface="Roboto"/>
              <a:ea typeface="Roboto"/>
              <a:cs typeface="Roboto"/>
              <a:sym typeface="Roboto"/>
            </a:endParaRPr>
          </a:p>
        </p:txBody>
      </p:sp>
      <p:sp>
        <p:nvSpPr>
          <p:cNvPr id="609" name="Google Shape;609;p61"/>
          <p:cNvSpPr txBox="1"/>
          <p:nvPr/>
        </p:nvSpPr>
        <p:spPr>
          <a:xfrm>
            <a:off x="3877225" y="3837500"/>
            <a:ext cx="3829200" cy="8664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700">
                <a:latin typeface="Roboto"/>
                <a:ea typeface="Roboto"/>
                <a:cs typeface="Roboto"/>
                <a:sym typeface="Roboto"/>
              </a:rPr>
              <a:t>% of adolescent girls who continue contraceptive use at 12 months </a:t>
            </a:r>
            <a:endParaRPr sz="1700">
              <a:latin typeface="Roboto"/>
              <a:ea typeface="Roboto"/>
              <a:cs typeface="Roboto"/>
              <a:sym typeface="Roboto"/>
            </a:endParaRPr>
          </a:p>
        </p:txBody>
      </p:sp>
      <p:sp>
        <p:nvSpPr>
          <p:cNvPr id="610" name="Google Shape;610;p61"/>
          <p:cNvSpPr txBox="1"/>
          <p:nvPr/>
        </p:nvSpPr>
        <p:spPr>
          <a:xfrm>
            <a:off x="3434705" y="2814216"/>
            <a:ext cx="562200" cy="51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4"/>
                </a:solidFill>
                <a:latin typeface="Bebas Neue"/>
                <a:ea typeface="Bebas Neue"/>
                <a:cs typeface="Bebas Neue"/>
                <a:sym typeface="Bebas Neue"/>
              </a:rPr>
              <a:t>1</a:t>
            </a:r>
            <a:endParaRPr sz="2800" b="1">
              <a:solidFill>
                <a:schemeClr val="accent4"/>
              </a:solidFill>
              <a:latin typeface="Bebas Neue"/>
              <a:ea typeface="Bebas Neue"/>
              <a:cs typeface="Bebas Neue"/>
              <a:sym typeface="Bebas Neue"/>
            </a:endParaRPr>
          </a:p>
        </p:txBody>
      </p:sp>
      <p:sp>
        <p:nvSpPr>
          <p:cNvPr id="611" name="Google Shape;611;p61"/>
          <p:cNvSpPr txBox="1"/>
          <p:nvPr/>
        </p:nvSpPr>
        <p:spPr>
          <a:xfrm>
            <a:off x="3434695" y="3890315"/>
            <a:ext cx="562200" cy="51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4"/>
                </a:solidFill>
                <a:latin typeface="Bebas Neue"/>
                <a:ea typeface="Bebas Neue"/>
                <a:cs typeface="Bebas Neue"/>
                <a:sym typeface="Bebas Neue"/>
              </a:rPr>
              <a:t>2</a:t>
            </a:r>
            <a:endParaRPr sz="2800" b="1">
              <a:solidFill>
                <a:schemeClr val="accent4"/>
              </a:solidFill>
              <a:latin typeface="Bebas Neue"/>
              <a:ea typeface="Bebas Neue"/>
              <a:cs typeface="Bebas Neue"/>
              <a:sym typeface="Bebas Neue"/>
            </a:endParaRPr>
          </a:p>
        </p:txBody>
      </p:sp>
      <p:sp>
        <p:nvSpPr>
          <p:cNvPr id="612" name="Google Shape;612;p61"/>
          <p:cNvSpPr txBox="1"/>
          <p:nvPr/>
        </p:nvSpPr>
        <p:spPr>
          <a:xfrm>
            <a:off x="7404758" y="2732473"/>
            <a:ext cx="562200" cy="51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4"/>
                </a:solidFill>
                <a:latin typeface="Bebas Neue"/>
                <a:ea typeface="Bebas Neue"/>
                <a:cs typeface="Bebas Neue"/>
                <a:sym typeface="Bebas Neue"/>
              </a:rPr>
              <a:t>3</a:t>
            </a:r>
            <a:endParaRPr sz="2800" b="1">
              <a:solidFill>
                <a:schemeClr val="accent4"/>
              </a:solidFill>
              <a:latin typeface="Bebas Neue"/>
              <a:ea typeface="Bebas Neue"/>
              <a:cs typeface="Bebas Neue"/>
              <a:sym typeface="Bebas Neue"/>
            </a:endParaRPr>
          </a:p>
        </p:txBody>
      </p:sp>
      <p:grpSp>
        <p:nvGrpSpPr>
          <p:cNvPr id="613" name="Google Shape;613;p61"/>
          <p:cNvGrpSpPr/>
          <p:nvPr/>
        </p:nvGrpSpPr>
        <p:grpSpPr>
          <a:xfrm>
            <a:off x="164478" y="217473"/>
            <a:ext cx="1000907" cy="1099059"/>
            <a:chOff x="1711250" y="2748252"/>
            <a:chExt cx="307036" cy="361200"/>
          </a:xfrm>
        </p:grpSpPr>
        <p:sp>
          <p:nvSpPr>
            <p:cNvPr id="614" name="Google Shape;614;p61"/>
            <p:cNvSpPr/>
            <p:nvPr/>
          </p:nvSpPr>
          <p:spPr>
            <a:xfrm>
              <a:off x="1711250" y="2756625"/>
              <a:ext cx="272100" cy="2721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latin typeface="Poppins"/>
                <a:ea typeface="Poppins"/>
                <a:cs typeface="Poppins"/>
                <a:sym typeface="Poppins"/>
              </a:endParaRPr>
            </a:p>
          </p:txBody>
        </p:sp>
        <p:sp>
          <p:nvSpPr>
            <p:cNvPr id="615" name="Google Shape;615;p61"/>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2"/>
                  </a:solidFill>
                  <a:latin typeface="Poppins"/>
                  <a:ea typeface="Poppins"/>
                  <a:cs typeface="Poppins"/>
                  <a:sym typeface="Poppins"/>
                </a:rPr>
                <a:t> </a:t>
              </a:r>
              <a:r>
                <a:rPr lang="en-US" sz="4500" b="1">
                  <a:solidFill>
                    <a:schemeClr val="accent2"/>
                  </a:solidFill>
                  <a:latin typeface="Poppins"/>
                  <a:ea typeface="Poppins"/>
                  <a:cs typeface="Poppins"/>
                  <a:sym typeface="Poppins"/>
                </a:rPr>
                <a:t>2</a:t>
              </a:r>
              <a:endParaRPr sz="4500" b="1">
                <a:solidFill>
                  <a:schemeClr val="accent2"/>
                </a:solidFill>
                <a:latin typeface="Poppins"/>
                <a:ea typeface="Poppins"/>
                <a:cs typeface="Poppins"/>
                <a:sym typeface="Poppins"/>
              </a:endParaRPr>
            </a:p>
          </p:txBody>
        </p:sp>
      </p:grpSp>
      <p:sp>
        <p:nvSpPr>
          <p:cNvPr id="616" name="Google Shape;616;p61"/>
          <p:cNvSpPr txBox="1"/>
          <p:nvPr/>
        </p:nvSpPr>
        <p:spPr>
          <a:xfrm>
            <a:off x="7876424" y="2737825"/>
            <a:ext cx="3705101" cy="98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700" dirty="0">
                <a:solidFill>
                  <a:schemeClr val="lt1"/>
                </a:solidFill>
                <a:latin typeface="Roboto"/>
                <a:ea typeface="Roboto"/>
                <a:cs typeface="Roboto"/>
                <a:sym typeface="Roboto"/>
              </a:rPr>
              <a:t>Perceived ability of women to influence community water management decisions</a:t>
            </a:r>
            <a:endParaRPr sz="1700" dirty="0">
              <a:solidFill>
                <a:schemeClr val="lt1"/>
              </a:solidFill>
              <a:latin typeface="Roboto"/>
              <a:ea typeface="Roboto"/>
              <a:cs typeface="Roboto"/>
              <a:sym typeface="Roboto"/>
            </a:endParaRPr>
          </a:p>
          <a:p>
            <a:pPr marL="0" lvl="0" indent="0" algn="l" rtl="0">
              <a:spcBef>
                <a:spcPts val="0"/>
              </a:spcBef>
              <a:spcAft>
                <a:spcPts val="0"/>
              </a:spcAft>
              <a:buNone/>
            </a:pPr>
            <a:endParaRPr sz="1700" dirty="0">
              <a:solidFill>
                <a:schemeClr val="lt1"/>
              </a:solidFill>
              <a:latin typeface="Roboto"/>
              <a:ea typeface="Roboto"/>
              <a:cs typeface="Roboto"/>
              <a:sym typeface="Roboto"/>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sp>
        <p:nvSpPr>
          <p:cNvPr id="621" name="Google Shape;621;p62"/>
          <p:cNvSpPr txBox="1">
            <a:spLocks noGrp="1"/>
          </p:cNvSpPr>
          <p:nvPr>
            <p:ph type="title" idx="4294967295"/>
          </p:nvPr>
        </p:nvSpPr>
        <p:spPr>
          <a:xfrm>
            <a:off x="1165383" y="220634"/>
            <a:ext cx="121920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2"/>
                </a:solidFill>
                <a:latin typeface="Bebas Neue"/>
                <a:ea typeface="Bebas Neue"/>
                <a:cs typeface="Bebas Neue"/>
                <a:sym typeface="Bebas Neue"/>
              </a:rPr>
              <a:t>Formulating qualitative indicators</a:t>
            </a:r>
            <a:endParaRPr sz="2700">
              <a:solidFill>
                <a:schemeClr val="accent2"/>
              </a:solidFill>
              <a:latin typeface="Poppins"/>
              <a:ea typeface="Poppins"/>
              <a:cs typeface="Poppins"/>
              <a:sym typeface="Poppins"/>
            </a:endParaRPr>
          </a:p>
        </p:txBody>
      </p:sp>
      <p:pic>
        <p:nvPicPr>
          <p:cNvPr id="622" name="Google Shape;622;p62"/>
          <p:cNvPicPr preferRelativeResize="0"/>
          <p:nvPr/>
        </p:nvPicPr>
        <p:blipFill>
          <a:blip r:embed="rId3">
            <a:alphaModFix/>
          </a:blip>
          <a:stretch>
            <a:fillRect/>
          </a:stretch>
        </p:blipFill>
        <p:spPr>
          <a:xfrm>
            <a:off x="10741425" y="87072"/>
            <a:ext cx="1238554" cy="1400800"/>
          </a:xfrm>
          <a:prstGeom prst="rect">
            <a:avLst/>
          </a:prstGeom>
          <a:noFill/>
          <a:ln>
            <a:noFill/>
          </a:ln>
        </p:spPr>
      </p:pic>
      <p:sp>
        <p:nvSpPr>
          <p:cNvPr id="623" name="Google Shape;623;p62"/>
          <p:cNvSpPr txBox="1"/>
          <p:nvPr/>
        </p:nvSpPr>
        <p:spPr>
          <a:xfrm>
            <a:off x="367275" y="1890850"/>
            <a:ext cx="3114000" cy="4559100"/>
          </a:xfrm>
          <a:prstGeom prst="rect">
            <a:avLst/>
          </a:prstGeom>
          <a:noFill/>
          <a:ln>
            <a:noFill/>
          </a:ln>
        </p:spPr>
        <p:txBody>
          <a:bodyPr spcFirstLastPara="1" wrap="square" lIns="91425" tIns="91425" rIns="91425" bIns="91425" anchor="t" anchorCtr="0">
            <a:noAutofit/>
          </a:bodyPr>
          <a:lstStyle/>
          <a:p>
            <a:pPr marL="0" lvl="0" indent="0" algn="l" rtl="0">
              <a:lnSpc>
                <a:spcPct val="155000"/>
              </a:lnSpc>
              <a:spcBef>
                <a:spcPts val="0"/>
              </a:spcBef>
              <a:spcAft>
                <a:spcPts val="0"/>
              </a:spcAft>
              <a:buNone/>
            </a:pPr>
            <a:r>
              <a:rPr lang="en-US" sz="1700" b="1">
                <a:solidFill>
                  <a:schemeClr val="dk1"/>
                </a:solidFill>
                <a:latin typeface="Roboto"/>
                <a:ea typeface="Roboto"/>
                <a:cs typeface="Roboto"/>
                <a:sym typeface="Roboto"/>
              </a:rPr>
              <a:t>Qualitative indicators are usually formulated using one of the following:</a:t>
            </a:r>
            <a:endParaRPr sz="1700">
              <a:solidFill>
                <a:schemeClr val="dk1"/>
              </a:solidFill>
              <a:latin typeface="Roboto"/>
              <a:ea typeface="Roboto"/>
              <a:cs typeface="Roboto"/>
              <a:sym typeface="Roboto"/>
            </a:endParaRPr>
          </a:p>
          <a:p>
            <a:pPr marL="698500" lvl="0" indent="-336550" algn="l" rtl="0">
              <a:lnSpc>
                <a:spcPct val="155000"/>
              </a:lnSpc>
              <a:spcBef>
                <a:spcPts val="160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Level of satisfaction among….</a:t>
            </a:r>
            <a:endParaRPr sz="1700">
              <a:solidFill>
                <a:schemeClr val="dk1"/>
              </a:solidFill>
              <a:latin typeface="Roboto"/>
              <a:ea typeface="Roboto"/>
              <a:cs typeface="Roboto"/>
              <a:sym typeface="Roboto"/>
            </a:endParaRPr>
          </a:p>
          <a:p>
            <a:pPr marL="698500" lvl="0" indent="-336550" algn="l" rtl="0">
              <a:lnSpc>
                <a:spcPct val="155000"/>
              </a:lnSpc>
              <a:spcBef>
                <a:spcPts val="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Perception of… </a:t>
            </a:r>
            <a:endParaRPr sz="1700">
              <a:solidFill>
                <a:schemeClr val="dk1"/>
              </a:solidFill>
              <a:latin typeface="Roboto"/>
              <a:ea typeface="Roboto"/>
              <a:cs typeface="Roboto"/>
              <a:sym typeface="Roboto"/>
            </a:endParaRPr>
          </a:p>
          <a:p>
            <a:pPr marL="698500" lvl="0" indent="-336550" algn="l" rtl="0">
              <a:lnSpc>
                <a:spcPct val="155000"/>
              </a:lnSpc>
              <a:spcBef>
                <a:spcPts val="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Quality of…</a:t>
            </a:r>
            <a:endParaRPr sz="1700">
              <a:solidFill>
                <a:schemeClr val="dk1"/>
              </a:solidFill>
              <a:latin typeface="Roboto"/>
              <a:ea typeface="Roboto"/>
              <a:cs typeface="Roboto"/>
              <a:sym typeface="Roboto"/>
            </a:endParaRPr>
          </a:p>
          <a:p>
            <a:pPr marL="698500" lvl="0" indent="-336550" algn="l" rtl="0">
              <a:lnSpc>
                <a:spcPct val="155000"/>
              </a:lnSpc>
              <a:spcBef>
                <a:spcPts val="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Attitudes towards…</a:t>
            </a:r>
            <a:endParaRPr sz="1700">
              <a:solidFill>
                <a:schemeClr val="dk1"/>
              </a:solidFill>
              <a:latin typeface="Roboto"/>
              <a:ea typeface="Roboto"/>
              <a:cs typeface="Roboto"/>
              <a:sym typeface="Roboto"/>
            </a:endParaRPr>
          </a:p>
        </p:txBody>
      </p:sp>
      <p:grpSp>
        <p:nvGrpSpPr>
          <p:cNvPr id="624" name="Google Shape;624;p62"/>
          <p:cNvGrpSpPr/>
          <p:nvPr/>
        </p:nvGrpSpPr>
        <p:grpSpPr>
          <a:xfrm>
            <a:off x="164478" y="217473"/>
            <a:ext cx="1000907" cy="1099059"/>
            <a:chOff x="1711250" y="2748252"/>
            <a:chExt cx="307036" cy="361200"/>
          </a:xfrm>
        </p:grpSpPr>
        <p:sp>
          <p:nvSpPr>
            <p:cNvPr id="625" name="Google Shape;625;p62"/>
            <p:cNvSpPr/>
            <p:nvPr/>
          </p:nvSpPr>
          <p:spPr>
            <a:xfrm>
              <a:off x="1711250" y="2756625"/>
              <a:ext cx="272100" cy="2721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latin typeface="Poppins"/>
                <a:ea typeface="Poppins"/>
                <a:cs typeface="Poppins"/>
                <a:sym typeface="Poppins"/>
              </a:endParaRPr>
            </a:p>
          </p:txBody>
        </p:sp>
        <p:sp>
          <p:nvSpPr>
            <p:cNvPr id="626" name="Google Shape;626;p62"/>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2"/>
                  </a:solidFill>
                  <a:latin typeface="Poppins"/>
                  <a:ea typeface="Poppins"/>
                  <a:cs typeface="Poppins"/>
                  <a:sym typeface="Poppins"/>
                </a:rPr>
                <a:t> </a:t>
              </a:r>
              <a:r>
                <a:rPr lang="en-US" sz="4500" b="1">
                  <a:solidFill>
                    <a:schemeClr val="accent2"/>
                  </a:solidFill>
                  <a:latin typeface="Poppins"/>
                  <a:ea typeface="Poppins"/>
                  <a:cs typeface="Poppins"/>
                  <a:sym typeface="Poppins"/>
                </a:rPr>
                <a:t>2</a:t>
              </a:r>
              <a:endParaRPr sz="4500" b="1">
                <a:solidFill>
                  <a:schemeClr val="accent2"/>
                </a:solidFill>
                <a:latin typeface="Poppins"/>
                <a:ea typeface="Poppins"/>
                <a:cs typeface="Poppins"/>
                <a:sym typeface="Poppins"/>
              </a:endParaRPr>
            </a:p>
          </p:txBody>
        </p:sp>
      </p:grpSp>
      <p:sp>
        <p:nvSpPr>
          <p:cNvPr id="627" name="Google Shape;627;p62"/>
          <p:cNvSpPr/>
          <p:nvPr/>
        </p:nvSpPr>
        <p:spPr>
          <a:xfrm>
            <a:off x="3821438" y="1768384"/>
            <a:ext cx="3544800" cy="4296000"/>
          </a:xfrm>
          <a:prstGeom prst="roundRect">
            <a:avLst>
              <a:gd name="adj" fmla="val 16667"/>
            </a:avLst>
          </a:prstGeom>
          <a:solidFill>
            <a:schemeClr val="accent1"/>
          </a:solidFill>
          <a:ln>
            <a:noFill/>
          </a:ln>
        </p:spPr>
        <p:txBody>
          <a:bodyPr spcFirstLastPara="1" wrap="square" lIns="121900" tIns="246875" rIns="104650" bIns="121900" anchor="t" anchorCtr="0">
            <a:noAutofit/>
          </a:bodyPr>
          <a:lstStyle/>
          <a:p>
            <a:pPr marL="0" lvl="0" indent="0" algn="ctr" rtl="0">
              <a:lnSpc>
                <a:spcPct val="115000"/>
              </a:lnSpc>
              <a:spcBef>
                <a:spcPts val="0"/>
              </a:spcBef>
              <a:spcAft>
                <a:spcPts val="1100"/>
              </a:spcAft>
              <a:buNone/>
            </a:pPr>
            <a:r>
              <a:rPr lang="en-US" sz="2100" b="1">
                <a:solidFill>
                  <a:schemeClr val="dk1"/>
                </a:solidFill>
                <a:latin typeface="Roboto"/>
                <a:ea typeface="Roboto"/>
                <a:cs typeface="Roboto"/>
                <a:sym typeface="Roboto"/>
              </a:rPr>
              <a:t>Quantitative</a:t>
            </a:r>
            <a:endParaRPr sz="2100">
              <a:solidFill>
                <a:schemeClr val="dk1"/>
              </a:solidFill>
              <a:latin typeface="Roboto"/>
              <a:ea typeface="Roboto"/>
              <a:cs typeface="Roboto"/>
              <a:sym typeface="Roboto"/>
            </a:endParaRPr>
          </a:p>
        </p:txBody>
      </p:sp>
      <p:sp>
        <p:nvSpPr>
          <p:cNvPr id="628" name="Google Shape;628;p62"/>
          <p:cNvSpPr/>
          <p:nvPr/>
        </p:nvSpPr>
        <p:spPr>
          <a:xfrm>
            <a:off x="7706425" y="1768375"/>
            <a:ext cx="3875100" cy="4296000"/>
          </a:xfrm>
          <a:prstGeom prst="roundRect">
            <a:avLst>
              <a:gd name="adj" fmla="val 16667"/>
            </a:avLst>
          </a:prstGeom>
          <a:solidFill>
            <a:schemeClr val="accent2"/>
          </a:solidFill>
          <a:ln>
            <a:noFill/>
          </a:ln>
        </p:spPr>
        <p:txBody>
          <a:bodyPr spcFirstLastPara="1" wrap="square" lIns="121900" tIns="64000" rIns="121900" bIns="121900" anchor="t" anchorCtr="0">
            <a:noAutofit/>
          </a:bodyPr>
          <a:lstStyle/>
          <a:p>
            <a:pPr marL="0" lvl="0" indent="0" algn="ctr" rtl="0">
              <a:lnSpc>
                <a:spcPct val="115000"/>
              </a:lnSpc>
              <a:spcBef>
                <a:spcPts val="1200"/>
              </a:spcBef>
              <a:spcAft>
                <a:spcPts val="1200"/>
              </a:spcAft>
              <a:buNone/>
            </a:pPr>
            <a:r>
              <a:rPr lang="en-US" sz="2100" b="1">
                <a:solidFill>
                  <a:schemeClr val="lt1"/>
                </a:solidFill>
                <a:latin typeface="Roboto"/>
                <a:ea typeface="Roboto"/>
                <a:cs typeface="Roboto"/>
                <a:sym typeface="Roboto"/>
              </a:rPr>
              <a:t>Qualitative</a:t>
            </a:r>
            <a:endParaRPr sz="2100" b="1">
              <a:solidFill>
                <a:schemeClr val="lt1"/>
              </a:solidFill>
              <a:latin typeface="Roboto"/>
              <a:ea typeface="Roboto"/>
              <a:cs typeface="Roboto"/>
              <a:sym typeface="Roboto"/>
            </a:endParaRPr>
          </a:p>
        </p:txBody>
      </p:sp>
      <p:sp>
        <p:nvSpPr>
          <p:cNvPr id="629" name="Google Shape;629;p62"/>
          <p:cNvSpPr txBox="1"/>
          <p:nvPr/>
        </p:nvSpPr>
        <p:spPr>
          <a:xfrm>
            <a:off x="3877225" y="2810900"/>
            <a:ext cx="3411600" cy="163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700">
                <a:solidFill>
                  <a:schemeClr val="dk1"/>
                </a:solidFill>
                <a:latin typeface="Roboto"/>
                <a:ea typeface="Roboto"/>
                <a:cs typeface="Roboto"/>
                <a:sym typeface="Roboto"/>
              </a:rPr>
              <a:t>% of female-headed households with secure land tenure</a:t>
            </a:r>
            <a:endParaRPr sz="1700">
              <a:latin typeface="Roboto"/>
              <a:ea typeface="Roboto"/>
              <a:cs typeface="Roboto"/>
              <a:sym typeface="Roboto"/>
            </a:endParaRPr>
          </a:p>
          <a:p>
            <a:pPr marL="0" lvl="0" indent="0" algn="l" rtl="0">
              <a:spcBef>
                <a:spcPts val="0"/>
              </a:spcBef>
              <a:spcAft>
                <a:spcPts val="0"/>
              </a:spcAft>
              <a:buNone/>
            </a:pPr>
            <a:endParaRPr sz="1700">
              <a:latin typeface="Roboto"/>
              <a:ea typeface="Roboto"/>
              <a:cs typeface="Roboto"/>
              <a:sym typeface="Roboto"/>
            </a:endParaRPr>
          </a:p>
        </p:txBody>
      </p:sp>
      <p:sp>
        <p:nvSpPr>
          <p:cNvPr id="630" name="Google Shape;630;p62"/>
          <p:cNvSpPr txBox="1"/>
          <p:nvPr/>
        </p:nvSpPr>
        <p:spPr>
          <a:xfrm>
            <a:off x="3877225" y="4692275"/>
            <a:ext cx="3544800" cy="30000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endParaRPr sz="1700">
              <a:latin typeface="Roboto"/>
              <a:ea typeface="Roboto"/>
              <a:cs typeface="Roboto"/>
              <a:sym typeface="Roboto"/>
            </a:endParaRPr>
          </a:p>
        </p:txBody>
      </p:sp>
      <p:sp>
        <p:nvSpPr>
          <p:cNvPr id="631" name="Google Shape;631;p62"/>
          <p:cNvSpPr txBox="1"/>
          <p:nvPr/>
        </p:nvSpPr>
        <p:spPr>
          <a:xfrm>
            <a:off x="3877225" y="3837500"/>
            <a:ext cx="3829200" cy="8664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700">
                <a:latin typeface="Roboto"/>
                <a:ea typeface="Roboto"/>
                <a:cs typeface="Roboto"/>
                <a:sym typeface="Roboto"/>
              </a:rPr>
              <a:t>% of adolescent girls who continue contraceptive use at 12 months </a:t>
            </a:r>
            <a:endParaRPr sz="1700">
              <a:latin typeface="Roboto"/>
              <a:ea typeface="Roboto"/>
              <a:cs typeface="Roboto"/>
              <a:sym typeface="Roboto"/>
            </a:endParaRPr>
          </a:p>
        </p:txBody>
      </p:sp>
      <p:sp>
        <p:nvSpPr>
          <p:cNvPr id="632" name="Google Shape;632;p62"/>
          <p:cNvSpPr txBox="1"/>
          <p:nvPr/>
        </p:nvSpPr>
        <p:spPr>
          <a:xfrm>
            <a:off x="7876425" y="2737825"/>
            <a:ext cx="2865000" cy="98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700">
                <a:solidFill>
                  <a:schemeClr val="lt1"/>
                </a:solidFill>
                <a:latin typeface="Roboto"/>
                <a:ea typeface="Roboto"/>
                <a:cs typeface="Roboto"/>
                <a:sym typeface="Roboto"/>
              </a:rPr>
              <a:t>Perceived ability of women to influence community water management decisions</a:t>
            </a:r>
            <a:endParaRPr sz="1700">
              <a:solidFill>
                <a:schemeClr val="lt1"/>
              </a:solidFill>
              <a:latin typeface="Roboto"/>
              <a:ea typeface="Roboto"/>
              <a:cs typeface="Roboto"/>
              <a:sym typeface="Roboto"/>
            </a:endParaRPr>
          </a:p>
          <a:p>
            <a:pPr marL="0" lvl="0" indent="0" algn="l" rtl="0">
              <a:spcBef>
                <a:spcPts val="0"/>
              </a:spcBef>
              <a:spcAft>
                <a:spcPts val="0"/>
              </a:spcAft>
              <a:buNone/>
            </a:pPr>
            <a:endParaRPr sz="1700">
              <a:solidFill>
                <a:schemeClr val="lt1"/>
              </a:solidFill>
              <a:latin typeface="Roboto"/>
              <a:ea typeface="Roboto"/>
              <a:cs typeface="Roboto"/>
              <a:sym typeface="Roboto"/>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p63"/>
          <p:cNvSpPr txBox="1">
            <a:spLocks noGrp="1"/>
          </p:cNvSpPr>
          <p:nvPr>
            <p:ph type="title" idx="4294967295"/>
          </p:nvPr>
        </p:nvSpPr>
        <p:spPr>
          <a:xfrm>
            <a:off x="1165383" y="217475"/>
            <a:ext cx="121920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2"/>
                </a:solidFill>
                <a:latin typeface="Bebas Neue"/>
                <a:ea typeface="Bebas Neue"/>
                <a:cs typeface="Bebas Neue"/>
                <a:sym typeface="Bebas Neue"/>
              </a:rPr>
              <a:t>Formulating qualitative indicators</a:t>
            </a:r>
            <a:endParaRPr sz="2700">
              <a:solidFill>
                <a:schemeClr val="accent2"/>
              </a:solidFill>
              <a:latin typeface="Poppins"/>
              <a:ea typeface="Poppins"/>
              <a:cs typeface="Poppins"/>
              <a:sym typeface="Poppins"/>
            </a:endParaRPr>
          </a:p>
        </p:txBody>
      </p:sp>
      <p:pic>
        <p:nvPicPr>
          <p:cNvPr id="638" name="Google Shape;638;p63"/>
          <p:cNvPicPr preferRelativeResize="0"/>
          <p:nvPr/>
        </p:nvPicPr>
        <p:blipFill>
          <a:blip r:embed="rId3">
            <a:alphaModFix/>
          </a:blip>
          <a:stretch>
            <a:fillRect/>
          </a:stretch>
        </p:blipFill>
        <p:spPr>
          <a:xfrm>
            <a:off x="10741425" y="87072"/>
            <a:ext cx="1238554" cy="1400800"/>
          </a:xfrm>
          <a:prstGeom prst="rect">
            <a:avLst/>
          </a:prstGeom>
          <a:noFill/>
          <a:ln>
            <a:noFill/>
          </a:ln>
        </p:spPr>
      </p:pic>
      <p:sp>
        <p:nvSpPr>
          <p:cNvPr id="639" name="Google Shape;639;p63"/>
          <p:cNvSpPr txBox="1"/>
          <p:nvPr/>
        </p:nvSpPr>
        <p:spPr>
          <a:xfrm>
            <a:off x="367275" y="1890850"/>
            <a:ext cx="3114000" cy="4559100"/>
          </a:xfrm>
          <a:prstGeom prst="rect">
            <a:avLst/>
          </a:prstGeom>
          <a:noFill/>
          <a:ln>
            <a:noFill/>
          </a:ln>
        </p:spPr>
        <p:txBody>
          <a:bodyPr spcFirstLastPara="1" wrap="square" lIns="91425" tIns="91425" rIns="91425" bIns="91425" anchor="t" anchorCtr="0">
            <a:noAutofit/>
          </a:bodyPr>
          <a:lstStyle/>
          <a:p>
            <a:pPr marL="0" lvl="0" indent="0" algn="l" rtl="0">
              <a:lnSpc>
                <a:spcPct val="155000"/>
              </a:lnSpc>
              <a:spcBef>
                <a:spcPts val="0"/>
              </a:spcBef>
              <a:spcAft>
                <a:spcPts val="0"/>
              </a:spcAft>
              <a:buNone/>
            </a:pPr>
            <a:r>
              <a:rPr lang="en-US" sz="1700" b="1">
                <a:solidFill>
                  <a:schemeClr val="dk1"/>
                </a:solidFill>
                <a:latin typeface="Roboto"/>
                <a:ea typeface="Roboto"/>
                <a:cs typeface="Roboto"/>
                <a:sym typeface="Roboto"/>
              </a:rPr>
              <a:t>Qualitative indicators are usually formulated using one of the following:</a:t>
            </a:r>
            <a:endParaRPr sz="1700">
              <a:solidFill>
                <a:schemeClr val="dk1"/>
              </a:solidFill>
              <a:latin typeface="Roboto"/>
              <a:ea typeface="Roboto"/>
              <a:cs typeface="Roboto"/>
              <a:sym typeface="Roboto"/>
            </a:endParaRPr>
          </a:p>
          <a:p>
            <a:pPr marL="698500" lvl="0" indent="-336550" algn="l" rtl="0">
              <a:lnSpc>
                <a:spcPct val="155000"/>
              </a:lnSpc>
              <a:spcBef>
                <a:spcPts val="160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Level of satisfaction among….</a:t>
            </a:r>
            <a:endParaRPr sz="1700">
              <a:solidFill>
                <a:schemeClr val="dk1"/>
              </a:solidFill>
              <a:latin typeface="Roboto"/>
              <a:ea typeface="Roboto"/>
              <a:cs typeface="Roboto"/>
              <a:sym typeface="Roboto"/>
            </a:endParaRPr>
          </a:p>
          <a:p>
            <a:pPr marL="698500" lvl="0" indent="-336550" algn="l" rtl="0">
              <a:lnSpc>
                <a:spcPct val="155000"/>
              </a:lnSpc>
              <a:spcBef>
                <a:spcPts val="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Perception of… </a:t>
            </a:r>
            <a:endParaRPr sz="1700">
              <a:solidFill>
                <a:schemeClr val="dk1"/>
              </a:solidFill>
              <a:latin typeface="Roboto"/>
              <a:ea typeface="Roboto"/>
              <a:cs typeface="Roboto"/>
              <a:sym typeface="Roboto"/>
            </a:endParaRPr>
          </a:p>
          <a:p>
            <a:pPr marL="698500" lvl="0" indent="-336550" algn="l" rtl="0">
              <a:lnSpc>
                <a:spcPct val="155000"/>
              </a:lnSpc>
              <a:spcBef>
                <a:spcPts val="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Quality of…</a:t>
            </a:r>
            <a:endParaRPr sz="1700">
              <a:solidFill>
                <a:schemeClr val="dk1"/>
              </a:solidFill>
              <a:latin typeface="Roboto"/>
              <a:ea typeface="Roboto"/>
              <a:cs typeface="Roboto"/>
              <a:sym typeface="Roboto"/>
            </a:endParaRPr>
          </a:p>
          <a:p>
            <a:pPr marL="698500" lvl="0" indent="-336550" algn="l" rtl="0">
              <a:lnSpc>
                <a:spcPct val="155000"/>
              </a:lnSpc>
              <a:spcBef>
                <a:spcPts val="0"/>
              </a:spcBef>
              <a:spcAft>
                <a:spcPts val="0"/>
              </a:spcAft>
              <a:buClr>
                <a:schemeClr val="dk1"/>
              </a:buClr>
              <a:buSzPts val="1700"/>
              <a:buFont typeface="Roboto"/>
              <a:buChar char="●"/>
            </a:pPr>
            <a:r>
              <a:rPr lang="en-US" sz="1700">
                <a:solidFill>
                  <a:schemeClr val="dk1"/>
                </a:solidFill>
                <a:latin typeface="Roboto"/>
                <a:ea typeface="Roboto"/>
                <a:cs typeface="Roboto"/>
                <a:sym typeface="Roboto"/>
              </a:rPr>
              <a:t>Attitudes towards…</a:t>
            </a:r>
            <a:endParaRPr sz="1700">
              <a:solidFill>
                <a:schemeClr val="dk1"/>
              </a:solidFill>
              <a:latin typeface="Roboto"/>
              <a:ea typeface="Roboto"/>
              <a:cs typeface="Roboto"/>
              <a:sym typeface="Roboto"/>
            </a:endParaRPr>
          </a:p>
        </p:txBody>
      </p:sp>
      <p:grpSp>
        <p:nvGrpSpPr>
          <p:cNvPr id="640" name="Google Shape;640;p63"/>
          <p:cNvGrpSpPr/>
          <p:nvPr/>
        </p:nvGrpSpPr>
        <p:grpSpPr>
          <a:xfrm>
            <a:off x="164478" y="217473"/>
            <a:ext cx="1000907" cy="1099059"/>
            <a:chOff x="1711250" y="2748252"/>
            <a:chExt cx="307036" cy="361200"/>
          </a:xfrm>
        </p:grpSpPr>
        <p:sp>
          <p:nvSpPr>
            <p:cNvPr id="641" name="Google Shape;641;p63"/>
            <p:cNvSpPr/>
            <p:nvPr/>
          </p:nvSpPr>
          <p:spPr>
            <a:xfrm>
              <a:off x="1711250" y="2756625"/>
              <a:ext cx="272100" cy="272100"/>
            </a:xfrm>
            <a:prstGeom prst="ellipse">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latin typeface="Poppins"/>
                <a:ea typeface="Poppins"/>
                <a:cs typeface="Poppins"/>
                <a:sym typeface="Poppins"/>
              </a:endParaRPr>
            </a:p>
          </p:txBody>
        </p:sp>
        <p:sp>
          <p:nvSpPr>
            <p:cNvPr id="642" name="Google Shape;642;p63"/>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2"/>
                  </a:solidFill>
                  <a:latin typeface="Poppins"/>
                  <a:ea typeface="Poppins"/>
                  <a:cs typeface="Poppins"/>
                  <a:sym typeface="Poppins"/>
                </a:rPr>
                <a:t> </a:t>
              </a:r>
              <a:r>
                <a:rPr lang="en-US" sz="4500" b="1">
                  <a:solidFill>
                    <a:schemeClr val="accent2"/>
                  </a:solidFill>
                  <a:latin typeface="Poppins"/>
                  <a:ea typeface="Poppins"/>
                  <a:cs typeface="Poppins"/>
                  <a:sym typeface="Poppins"/>
                </a:rPr>
                <a:t>2</a:t>
              </a:r>
              <a:endParaRPr sz="4500" b="1">
                <a:solidFill>
                  <a:schemeClr val="accent2"/>
                </a:solidFill>
                <a:latin typeface="Poppins"/>
                <a:ea typeface="Poppins"/>
                <a:cs typeface="Poppins"/>
                <a:sym typeface="Poppins"/>
              </a:endParaRPr>
            </a:p>
          </p:txBody>
        </p:sp>
      </p:grpSp>
      <p:sp>
        <p:nvSpPr>
          <p:cNvPr id="643" name="Google Shape;643;p63"/>
          <p:cNvSpPr/>
          <p:nvPr/>
        </p:nvSpPr>
        <p:spPr>
          <a:xfrm>
            <a:off x="3821438" y="1768384"/>
            <a:ext cx="3544800" cy="4296000"/>
          </a:xfrm>
          <a:prstGeom prst="roundRect">
            <a:avLst>
              <a:gd name="adj" fmla="val 16667"/>
            </a:avLst>
          </a:prstGeom>
          <a:solidFill>
            <a:schemeClr val="accent1"/>
          </a:solidFill>
          <a:ln>
            <a:noFill/>
          </a:ln>
        </p:spPr>
        <p:txBody>
          <a:bodyPr spcFirstLastPara="1" wrap="square" lIns="121900" tIns="246875" rIns="104650" bIns="121900" anchor="t" anchorCtr="0">
            <a:noAutofit/>
          </a:bodyPr>
          <a:lstStyle/>
          <a:p>
            <a:pPr marL="0" lvl="0" indent="0" algn="ctr" rtl="0">
              <a:lnSpc>
                <a:spcPct val="115000"/>
              </a:lnSpc>
              <a:spcBef>
                <a:spcPts val="0"/>
              </a:spcBef>
              <a:spcAft>
                <a:spcPts val="1100"/>
              </a:spcAft>
              <a:buNone/>
            </a:pPr>
            <a:r>
              <a:rPr lang="en-US" sz="2100" b="1">
                <a:solidFill>
                  <a:schemeClr val="dk1"/>
                </a:solidFill>
                <a:latin typeface="Roboto"/>
                <a:ea typeface="Roboto"/>
                <a:cs typeface="Roboto"/>
                <a:sym typeface="Roboto"/>
              </a:rPr>
              <a:t>Quantitative</a:t>
            </a:r>
            <a:endParaRPr sz="2100">
              <a:solidFill>
                <a:schemeClr val="dk1"/>
              </a:solidFill>
              <a:latin typeface="Roboto"/>
              <a:ea typeface="Roboto"/>
              <a:cs typeface="Roboto"/>
              <a:sym typeface="Roboto"/>
            </a:endParaRPr>
          </a:p>
        </p:txBody>
      </p:sp>
      <p:sp>
        <p:nvSpPr>
          <p:cNvPr id="644" name="Google Shape;644;p63"/>
          <p:cNvSpPr/>
          <p:nvPr/>
        </p:nvSpPr>
        <p:spPr>
          <a:xfrm>
            <a:off x="7706425" y="1768375"/>
            <a:ext cx="3875100" cy="4296000"/>
          </a:xfrm>
          <a:prstGeom prst="roundRect">
            <a:avLst>
              <a:gd name="adj" fmla="val 16667"/>
            </a:avLst>
          </a:prstGeom>
          <a:solidFill>
            <a:schemeClr val="accent2"/>
          </a:solidFill>
          <a:ln>
            <a:noFill/>
          </a:ln>
        </p:spPr>
        <p:txBody>
          <a:bodyPr spcFirstLastPara="1" wrap="square" lIns="121900" tIns="64000" rIns="121900" bIns="121900" anchor="t" anchorCtr="0">
            <a:noAutofit/>
          </a:bodyPr>
          <a:lstStyle/>
          <a:p>
            <a:pPr marL="0" lvl="0" indent="0" algn="ctr" rtl="0">
              <a:lnSpc>
                <a:spcPct val="115000"/>
              </a:lnSpc>
              <a:spcBef>
                <a:spcPts val="1200"/>
              </a:spcBef>
              <a:spcAft>
                <a:spcPts val="1200"/>
              </a:spcAft>
              <a:buNone/>
            </a:pPr>
            <a:r>
              <a:rPr lang="en-US" sz="2100" b="1">
                <a:solidFill>
                  <a:schemeClr val="lt1"/>
                </a:solidFill>
                <a:latin typeface="Roboto"/>
                <a:ea typeface="Roboto"/>
                <a:cs typeface="Roboto"/>
                <a:sym typeface="Roboto"/>
              </a:rPr>
              <a:t>Qualitative</a:t>
            </a:r>
            <a:endParaRPr sz="2100" b="1">
              <a:solidFill>
                <a:schemeClr val="lt1"/>
              </a:solidFill>
              <a:latin typeface="Roboto"/>
              <a:ea typeface="Roboto"/>
              <a:cs typeface="Roboto"/>
              <a:sym typeface="Roboto"/>
            </a:endParaRPr>
          </a:p>
        </p:txBody>
      </p:sp>
      <p:sp>
        <p:nvSpPr>
          <p:cNvPr id="645" name="Google Shape;645;p63"/>
          <p:cNvSpPr txBox="1"/>
          <p:nvPr/>
        </p:nvSpPr>
        <p:spPr>
          <a:xfrm>
            <a:off x="3877225" y="2810900"/>
            <a:ext cx="3411600" cy="163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700">
                <a:solidFill>
                  <a:schemeClr val="dk1"/>
                </a:solidFill>
                <a:latin typeface="Roboto"/>
                <a:ea typeface="Roboto"/>
                <a:cs typeface="Roboto"/>
                <a:sym typeface="Roboto"/>
              </a:rPr>
              <a:t>% of female-headed households with secure land tenure</a:t>
            </a:r>
            <a:endParaRPr sz="1700">
              <a:latin typeface="Roboto"/>
              <a:ea typeface="Roboto"/>
              <a:cs typeface="Roboto"/>
              <a:sym typeface="Roboto"/>
            </a:endParaRPr>
          </a:p>
          <a:p>
            <a:pPr marL="0" lvl="0" indent="0" algn="l" rtl="0">
              <a:spcBef>
                <a:spcPts val="0"/>
              </a:spcBef>
              <a:spcAft>
                <a:spcPts val="0"/>
              </a:spcAft>
              <a:buNone/>
            </a:pPr>
            <a:endParaRPr sz="1700">
              <a:latin typeface="Roboto"/>
              <a:ea typeface="Roboto"/>
              <a:cs typeface="Roboto"/>
              <a:sym typeface="Roboto"/>
            </a:endParaRPr>
          </a:p>
        </p:txBody>
      </p:sp>
      <p:sp>
        <p:nvSpPr>
          <p:cNvPr id="646" name="Google Shape;646;p63"/>
          <p:cNvSpPr txBox="1"/>
          <p:nvPr/>
        </p:nvSpPr>
        <p:spPr>
          <a:xfrm>
            <a:off x="3877225" y="4692275"/>
            <a:ext cx="3544800" cy="30000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endParaRPr sz="1700">
              <a:latin typeface="Roboto"/>
              <a:ea typeface="Roboto"/>
              <a:cs typeface="Roboto"/>
              <a:sym typeface="Roboto"/>
            </a:endParaRPr>
          </a:p>
        </p:txBody>
      </p:sp>
      <p:sp>
        <p:nvSpPr>
          <p:cNvPr id="647" name="Google Shape;647;p63"/>
          <p:cNvSpPr txBox="1"/>
          <p:nvPr/>
        </p:nvSpPr>
        <p:spPr>
          <a:xfrm>
            <a:off x="3877225" y="3837500"/>
            <a:ext cx="3829200" cy="8664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700">
                <a:latin typeface="Roboto"/>
                <a:ea typeface="Roboto"/>
                <a:cs typeface="Roboto"/>
                <a:sym typeface="Roboto"/>
              </a:rPr>
              <a:t>% of adolescent girls who continue contraceptive use at 12 months </a:t>
            </a:r>
            <a:endParaRPr sz="1700">
              <a:latin typeface="Roboto"/>
              <a:ea typeface="Roboto"/>
              <a:cs typeface="Roboto"/>
              <a:sym typeface="Roboto"/>
            </a:endParaRPr>
          </a:p>
        </p:txBody>
      </p:sp>
      <p:sp>
        <p:nvSpPr>
          <p:cNvPr id="648" name="Google Shape;648;p63"/>
          <p:cNvSpPr txBox="1"/>
          <p:nvPr/>
        </p:nvSpPr>
        <p:spPr>
          <a:xfrm>
            <a:off x="7876425" y="2661625"/>
            <a:ext cx="3544800" cy="98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a:solidFill>
                  <a:schemeClr val="lt1"/>
                </a:solidFill>
                <a:latin typeface="Roboto"/>
                <a:ea typeface="Roboto"/>
                <a:cs typeface="Roboto"/>
                <a:sym typeface="Roboto"/>
              </a:rPr>
              <a:t>Perceived ability of women to influence community water management decisions</a:t>
            </a:r>
            <a:endParaRPr sz="1500">
              <a:solidFill>
                <a:schemeClr val="lt1"/>
              </a:solidFill>
              <a:latin typeface="Roboto"/>
              <a:ea typeface="Roboto"/>
              <a:cs typeface="Roboto"/>
              <a:sym typeface="Roboto"/>
            </a:endParaRPr>
          </a:p>
          <a:p>
            <a:pPr marL="0" lvl="0" indent="0" algn="l" rtl="0">
              <a:spcBef>
                <a:spcPts val="0"/>
              </a:spcBef>
              <a:spcAft>
                <a:spcPts val="0"/>
              </a:spcAft>
              <a:buNone/>
            </a:pPr>
            <a:endParaRPr sz="1500">
              <a:solidFill>
                <a:schemeClr val="lt1"/>
              </a:solidFill>
              <a:latin typeface="Roboto"/>
              <a:ea typeface="Roboto"/>
              <a:cs typeface="Roboto"/>
              <a:sym typeface="Roboto"/>
            </a:endParaRPr>
          </a:p>
        </p:txBody>
      </p:sp>
      <p:sp>
        <p:nvSpPr>
          <p:cNvPr id="649" name="Google Shape;649;p63"/>
          <p:cNvSpPr txBox="1"/>
          <p:nvPr/>
        </p:nvSpPr>
        <p:spPr>
          <a:xfrm>
            <a:off x="7876425" y="3495288"/>
            <a:ext cx="3544800" cy="98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a:solidFill>
                  <a:schemeClr val="lt1"/>
                </a:solidFill>
                <a:latin typeface="Roboto"/>
                <a:ea typeface="Roboto"/>
                <a:cs typeface="Roboto"/>
                <a:sym typeface="Roboto"/>
              </a:rPr>
              <a:t>Perception of parents and teachers regarding the suitability of non-traditional technical and vocational training fields (e.g., carpentry, coding, mechanics) for adolescent girls.</a:t>
            </a:r>
            <a:endParaRPr sz="1500">
              <a:solidFill>
                <a:schemeClr val="lt1"/>
              </a:solidFill>
              <a:latin typeface="Roboto"/>
              <a:ea typeface="Roboto"/>
              <a:cs typeface="Roboto"/>
              <a:sym typeface="Roboto"/>
            </a:endParaRPr>
          </a:p>
        </p:txBody>
      </p:sp>
      <p:sp>
        <p:nvSpPr>
          <p:cNvPr id="650" name="Google Shape;650;p63"/>
          <p:cNvSpPr txBox="1"/>
          <p:nvPr/>
        </p:nvSpPr>
        <p:spPr>
          <a:xfrm>
            <a:off x="7876425" y="4819075"/>
            <a:ext cx="3705000" cy="98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a:solidFill>
                  <a:schemeClr val="lt1"/>
                </a:solidFill>
                <a:latin typeface="Roboto"/>
                <a:ea typeface="Roboto"/>
                <a:cs typeface="Roboto"/>
                <a:sym typeface="Roboto"/>
              </a:rPr>
              <a:t>Attitudes towards a more equitable distribution of caregiving and unpaid domestic responsibilities within farming households.</a:t>
            </a:r>
            <a:endParaRPr sz="1500">
              <a:solidFill>
                <a:schemeClr val="lt1"/>
              </a:solidFill>
              <a:latin typeface="Roboto"/>
              <a:ea typeface="Roboto"/>
              <a:cs typeface="Roboto"/>
              <a:sym typeface="Roboto"/>
            </a:endParaRPr>
          </a:p>
          <a:p>
            <a:pPr marL="0" lvl="0" indent="0" algn="l" rtl="0">
              <a:spcBef>
                <a:spcPts val="0"/>
              </a:spcBef>
              <a:spcAft>
                <a:spcPts val="0"/>
              </a:spcAft>
              <a:buNone/>
            </a:pPr>
            <a:endParaRPr sz="1500">
              <a:solidFill>
                <a:schemeClr val="lt1"/>
              </a:solidFill>
              <a:latin typeface="Roboto"/>
              <a:ea typeface="Roboto"/>
              <a:cs typeface="Roboto"/>
              <a:sym typeface="Roboto"/>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54"/>
        <p:cNvGrpSpPr/>
        <p:nvPr/>
      </p:nvGrpSpPr>
      <p:grpSpPr>
        <a:xfrm>
          <a:off x="0" y="0"/>
          <a:ext cx="0" cy="0"/>
          <a:chOff x="0" y="0"/>
          <a:chExt cx="0" cy="0"/>
        </a:xfrm>
      </p:grpSpPr>
      <p:sp>
        <p:nvSpPr>
          <p:cNvPr id="655" name="Google Shape;655;p64"/>
          <p:cNvSpPr/>
          <p:nvPr/>
        </p:nvSpPr>
        <p:spPr>
          <a:xfrm>
            <a:off x="-10975" y="-10975"/>
            <a:ext cx="4422000" cy="68580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56" name="Google Shape;656;p64"/>
          <p:cNvSpPr/>
          <p:nvPr/>
        </p:nvSpPr>
        <p:spPr>
          <a:xfrm>
            <a:off x="6349897" y="1336795"/>
            <a:ext cx="3952200" cy="3952200"/>
          </a:xfrm>
          <a:prstGeom prst="donut">
            <a:avLst>
              <a:gd name="adj" fmla="val 16067"/>
            </a:avLst>
          </a:prstGeom>
          <a:solidFill>
            <a:srgbClr val="FBF5F5"/>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900"/>
          </a:p>
        </p:txBody>
      </p:sp>
      <p:sp>
        <p:nvSpPr>
          <p:cNvPr id="657" name="Google Shape;657;p64"/>
          <p:cNvSpPr/>
          <p:nvPr/>
        </p:nvSpPr>
        <p:spPr>
          <a:xfrm rot="1800031">
            <a:off x="6229017" y="1213269"/>
            <a:ext cx="4186735" cy="4186885"/>
          </a:xfrm>
          <a:prstGeom prst="blockArc">
            <a:avLst>
              <a:gd name="adj1" fmla="val 14414370"/>
              <a:gd name="adj2" fmla="val 18998613"/>
              <a:gd name="adj3" fmla="val 8907"/>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r>
              <a:rPr lang="en-US" sz="2400">
                <a:solidFill>
                  <a:schemeClr val="lt2"/>
                </a:solidFill>
              </a:rPr>
              <a:t>1</a:t>
            </a:r>
            <a:endParaRPr sz="2400">
              <a:solidFill>
                <a:schemeClr val="lt2"/>
              </a:solidFill>
            </a:endParaRPr>
          </a:p>
        </p:txBody>
      </p:sp>
      <p:sp>
        <p:nvSpPr>
          <p:cNvPr id="658" name="Google Shape;658;p64"/>
          <p:cNvSpPr/>
          <p:nvPr/>
        </p:nvSpPr>
        <p:spPr>
          <a:xfrm rot="-9000699" flipH="1">
            <a:off x="6238209" y="1210925"/>
            <a:ext cx="4185875" cy="4185875"/>
          </a:xfrm>
          <a:prstGeom prst="blockArc">
            <a:avLst>
              <a:gd name="adj1" fmla="val 20178804"/>
              <a:gd name="adj2" fmla="val 2623923"/>
              <a:gd name="adj3" fmla="val 8858"/>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p>
        </p:txBody>
      </p:sp>
      <p:sp>
        <p:nvSpPr>
          <p:cNvPr id="659" name="Google Shape;659;p64"/>
          <p:cNvSpPr txBox="1">
            <a:spLocks noGrp="1"/>
          </p:cNvSpPr>
          <p:nvPr>
            <p:ph type="title" idx="4294967295"/>
          </p:nvPr>
        </p:nvSpPr>
        <p:spPr>
          <a:xfrm>
            <a:off x="360226" y="1836450"/>
            <a:ext cx="38754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sz="6000" b="1">
                <a:solidFill>
                  <a:schemeClr val="lt1"/>
                </a:solidFill>
                <a:latin typeface="Bebas Neue"/>
                <a:ea typeface="Bebas Neue"/>
                <a:cs typeface="Bebas Neue"/>
                <a:sym typeface="Bebas Neue"/>
              </a:rPr>
              <a:t>M&amp;E approaches and methods</a:t>
            </a:r>
            <a:endParaRPr sz="6000" b="1">
              <a:solidFill>
                <a:schemeClr val="lt1"/>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lt1"/>
              </a:solidFill>
              <a:latin typeface="Poppins"/>
              <a:ea typeface="Poppins"/>
              <a:cs typeface="Poppins"/>
              <a:sym typeface="Poppins"/>
            </a:endParaRPr>
          </a:p>
        </p:txBody>
      </p:sp>
      <p:sp>
        <p:nvSpPr>
          <p:cNvPr id="660" name="Google Shape;660;p64"/>
          <p:cNvSpPr txBox="1"/>
          <p:nvPr/>
        </p:nvSpPr>
        <p:spPr>
          <a:xfrm>
            <a:off x="7203009" y="2722720"/>
            <a:ext cx="2246100" cy="1251600"/>
          </a:xfrm>
          <a:prstGeom prst="rect">
            <a:avLst/>
          </a:prstGeom>
          <a:noFill/>
          <a:ln>
            <a:noFill/>
          </a:ln>
        </p:spPr>
        <p:txBody>
          <a:bodyPr spcFirstLastPara="1" wrap="square" lIns="121900" tIns="121900" rIns="121900" bIns="121900" anchor="ctr" anchorCtr="0">
            <a:noAutofit/>
          </a:bodyPr>
          <a:lstStyle/>
          <a:p>
            <a:pPr marL="0" lvl="0" indent="0" algn="ctr" rtl="0">
              <a:lnSpc>
                <a:spcPct val="115000"/>
              </a:lnSpc>
              <a:spcBef>
                <a:spcPts val="0"/>
              </a:spcBef>
              <a:spcAft>
                <a:spcPts val="0"/>
              </a:spcAft>
              <a:buNone/>
            </a:pPr>
            <a:r>
              <a:rPr lang="en-US" sz="2100" b="1">
                <a:solidFill>
                  <a:schemeClr val="dk1"/>
                </a:solidFill>
                <a:latin typeface="Roboto"/>
                <a:ea typeface="Roboto"/>
                <a:cs typeface="Roboto"/>
                <a:sym typeface="Roboto"/>
              </a:rPr>
              <a:t>Ongoing Monitoring, Evaluation and Learning</a:t>
            </a:r>
            <a:endParaRPr sz="2100">
              <a:solidFill>
                <a:schemeClr val="dk1"/>
              </a:solidFill>
              <a:latin typeface="Roboto"/>
              <a:ea typeface="Roboto"/>
              <a:cs typeface="Roboto"/>
              <a:sym typeface="Roboto"/>
            </a:endParaRPr>
          </a:p>
        </p:txBody>
      </p:sp>
      <p:sp>
        <p:nvSpPr>
          <p:cNvPr id="661" name="Google Shape;661;p64"/>
          <p:cNvSpPr/>
          <p:nvPr/>
        </p:nvSpPr>
        <p:spPr>
          <a:xfrm rot="-3782428">
            <a:off x="9865227" y="2413847"/>
            <a:ext cx="565112" cy="565112"/>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662" name="Google Shape;662;p64"/>
          <p:cNvSpPr/>
          <p:nvPr/>
        </p:nvSpPr>
        <p:spPr>
          <a:xfrm rot="-1800118" flipH="1">
            <a:off x="6221632" y="1207226"/>
            <a:ext cx="4196150" cy="4196150"/>
          </a:xfrm>
          <a:prstGeom prst="blockArc">
            <a:avLst>
              <a:gd name="adj1" fmla="val 14334136"/>
              <a:gd name="adj2" fmla="val 18854681"/>
              <a:gd name="adj3" fmla="val 8846"/>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663" name="Google Shape;663;p64"/>
          <p:cNvSpPr/>
          <p:nvPr/>
        </p:nvSpPr>
        <p:spPr>
          <a:xfrm rot="9000699">
            <a:off x="6209782" y="1215320"/>
            <a:ext cx="4185875" cy="4185875"/>
          </a:xfrm>
          <a:prstGeom prst="blockArc">
            <a:avLst>
              <a:gd name="adj1" fmla="val 20184517"/>
              <a:gd name="adj2" fmla="val 3007258"/>
              <a:gd name="adj3" fmla="val 9336"/>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664" name="Google Shape;664;p64"/>
          <p:cNvSpPr/>
          <p:nvPr/>
        </p:nvSpPr>
        <p:spPr>
          <a:xfrm rot="-9000699" flipH="1">
            <a:off x="6209910" y="1217693"/>
            <a:ext cx="4185875" cy="4185875"/>
          </a:xfrm>
          <a:prstGeom prst="blockArc">
            <a:avLst>
              <a:gd name="adj1" fmla="val 15738599"/>
              <a:gd name="adj2" fmla="val 20008131"/>
              <a:gd name="adj3" fmla="val 9063"/>
            </a:avLst>
          </a:prstGeom>
          <a:solidFill>
            <a:schemeClr val="accent5"/>
          </a:solidFill>
          <a:ln w="9525" cap="flat" cmpd="sng">
            <a:solidFill>
              <a:schemeClr val="accent5"/>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665" name="Google Shape;665;p64"/>
          <p:cNvSpPr/>
          <p:nvPr/>
        </p:nvSpPr>
        <p:spPr>
          <a:xfrm rot="9240359">
            <a:off x="6219388" y="2413549"/>
            <a:ext cx="565396" cy="565396"/>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666" name="Google Shape;666;p64"/>
          <p:cNvSpPr/>
          <p:nvPr/>
        </p:nvSpPr>
        <p:spPr>
          <a:xfrm rot="476440">
            <a:off x="9185560" y="4563038"/>
            <a:ext cx="564614" cy="564614"/>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p>
        </p:txBody>
      </p:sp>
      <p:sp>
        <p:nvSpPr>
          <p:cNvPr id="667" name="Google Shape;667;p64"/>
          <p:cNvSpPr/>
          <p:nvPr/>
        </p:nvSpPr>
        <p:spPr>
          <a:xfrm rot="4858984">
            <a:off x="6904203" y="4562862"/>
            <a:ext cx="564678" cy="564678"/>
          </a:xfrm>
          <a:prstGeom prst="rtTriangle">
            <a:avLst/>
          </a:prstGeom>
          <a:solidFill>
            <a:schemeClr val="accent5"/>
          </a:solidFill>
          <a:ln w="9525"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668" name="Google Shape;668;p64"/>
          <p:cNvSpPr/>
          <p:nvPr/>
        </p:nvSpPr>
        <p:spPr>
          <a:xfrm rot="-8100000">
            <a:off x="8038439" y="1121481"/>
            <a:ext cx="565120" cy="565120"/>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grpSp>
        <p:nvGrpSpPr>
          <p:cNvPr id="669" name="Google Shape;669;p64"/>
          <p:cNvGrpSpPr/>
          <p:nvPr/>
        </p:nvGrpSpPr>
        <p:grpSpPr>
          <a:xfrm>
            <a:off x="9375554" y="1572005"/>
            <a:ext cx="434744" cy="561991"/>
            <a:chOff x="1711250" y="2697442"/>
            <a:chExt cx="279417" cy="361200"/>
          </a:xfrm>
        </p:grpSpPr>
        <p:sp>
          <p:nvSpPr>
            <p:cNvPr id="670" name="Google Shape;670;p64"/>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671" name="Google Shape;671;p64"/>
            <p:cNvSpPr txBox="1"/>
            <p:nvPr/>
          </p:nvSpPr>
          <p:spPr>
            <a:xfrm>
              <a:off x="1718567"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1</a:t>
              </a:r>
              <a:endParaRPr sz="2400" b="1">
                <a:solidFill>
                  <a:srgbClr val="FFFFFF"/>
                </a:solidFill>
                <a:latin typeface="Poppins"/>
                <a:ea typeface="Poppins"/>
                <a:cs typeface="Poppins"/>
                <a:sym typeface="Poppins"/>
              </a:endParaRPr>
            </a:p>
          </p:txBody>
        </p:sp>
      </p:grpSp>
      <p:grpSp>
        <p:nvGrpSpPr>
          <p:cNvPr id="672" name="Google Shape;672;p64"/>
          <p:cNvGrpSpPr/>
          <p:nvPr/>
        </p:nvGrpSpPr>
        <p:grpSpPr>
          <a:xfrm>
            <a:off x="9822312" y="3816169"/>
            <a:ext cx="423360" cy="561991"/>
            <a:chOff x="1711250" y="2697442"/>
            <a:chExt cx="272100" cy="361200"/>
          </a:xfrm>
        </p:grpSpPr>
        <p:sp>
          <p:nvSpPr>
            <p:cNvPr id="673" name="Google Shape;673;p64"/>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674" name="Google Shape;674;p64"/>
            <p:cNvSpPr txBox="1"/>
            <p:nvPr/>
          </p:nvSpPr>
          <p:spPr>
            <a:xfrm>
              <a:off x="1711250"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2</a:t>
              </a:r>
              <a:endParaRPr sz="2400" b="1">
                <a:solidFill>
                  <a:srgbClr val="FFFFFF"/>
                </a:solidFill>
                <a:latin typeface="Poppins"/>
                <a:ea typeface="Poppins"/>
                <a:cs typeface="Poppins"/>
                <a:sym typeface="Poppins"/>
              </a:endParaRPr>
            </a:p>
          </p:txBody>
        </p:sp>
      </p:grpSp>
      <p:grpSp>
        <p:nvGrpSpPr>
          <p:cNvPr id="675" name="Google Shape;675;p64"/>
          <p:cNvGrpSpPr/>
          <p:nvPr/>
        </p:nvGrpSpPr>
        <p:grpSpPr>
          <a:xfrm>
            <a:off x="8033326" y="4906317"/>
            <a:ext cx="421059" cy="505799"/>
            <a:chOff x="1722625" y="2690096"/>
            <a:chExt cx="294118" cy="353335"/>
          </a:xfrm>
        </p:grpSpPr>
        <p:sp>
          <p:nvSpPr>
            <p:cNvPr id="676" name="Google Shape;676;p64"/>
            <p:cNvSpPr/>
            <p:nvPr/>
          </p:nvSpPr>
          <p:spPr>
            <a:xfrm>
              <a:off x="1744643" y="2771331"/>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677" name="Google Shape;677;p64"/>
            <p:cNvSpPr txBox="1"/>
            <p:nvPr/>
          </p:nvSpPr>
          <p:spPr>
            <a:xfrm>
              <a:off x="1722625" y="2690096"/>
              <a:ext cx="254100" cy="337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3</a:t>
              </a:r>
              <a:endParaRPr sz="2400" b="1">
                <a:solidFill>
                  <a:srgbClr val="FFFFFF"/>
                </a:solidFill>
                <a:latin typeface="Poppins"/>
                <a:ea typeface="Poppins"/>
                <a:cs typeface="Poppins"/>
                <a:sym typeface="Poppins"/>
              </a:endParaRPr>
            </a:p>
          </p:txBody>
        </p:sp>
      </p:grpSp>
      <p:grpSp>
        <p:nvGrpSpPr>
          <p:cNvPr id="678" name="Google Shape;678;p64"/>
          <p:cNvGrpSpPr/>
          <p:nvPr/>
        </p:nvGrpSpPr>
        <p:grpSpPr>
          <a:xfrm>
            <a:off x="6207700" y="3427439"/>
            <a:ext cx="457512" cy="561991"/>
            <a:chOff x="1689301" y="2697442"/>
            <a:chExt cx="294049" cy="361200"/>
          </a:xfrm>
        </p:grpSpPr>
        <p:sp>
          <p:nvSpPr>
            <p:cNvPr id="679" name="Google Shape;679;p64"/>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680" name="Google Shape;680;p64"/>
            <p:cNvSpPr txBox="1"/>
            <p:nvPr/>
          </p:nvSpPr>
          <p:spPr>
            <a:xfrm>
              <a:off x="1689301"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4</a:t>
              </a:r>
              <a:endParaRPr sz="2400" b="1">
                <a:solidFill>
                  <a:srgbClr val="FFFFFF"/>
                </a:solidFill>
                <a:latin typeface="Poppins"/>
                <a:ea typeface="Poppins"/>
                <a:cs typeface="Poppins"/>
                <a:sym typeface="Poppins"/>
              </a:endParaRPr>
            </a:p>
          </p:txBody>
        </p:sp>
      </p:grpSp>
      <p:grpSp>
        <p:nvGrpSpPr>
          <p:cNvPr id="681" name="Google Shape;681;p64"/>
          <p:cNvGrpSpPr/>
          <p:nvPr/>
        </p:nvGrpSpPr>
        <p:grpSpPr>
          <a:xfrm>
            <a:off x="6994219" y="1423162"/>
            <a:ext cx="431605" cy="517238"/>
            <a:chOff x="1689301" y="2697442"/>
            <a:chExt cx="301400" cy="361200"/>
          </a:xfrm>
        </p:grpSpPr>
        <p:sp>
          <p:nvSpPr>
            <p:cNvPr id="682" name="Google Shape;682;p64"/>
            <p:cNvSpPr/>
            <p:nvPr/>
          </p:nvSpPr>
          <p:spPr>
            <a:xfrm>
              <a:off x="1718601" y="2778677"/>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683" name="Google Shape;683;p64"/>
            <p:cNvSpPr txBox="1"/>
            <p:nvPr/>
          </p:nvSpPr>
          <p:spPr>
            <a:xfrm>
              <a:off x="1689301"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5</a:t>
              </a:r>
              <a:endParaRPr sz="2400" b="1">
                <a:solidFill>
                  <a:srgbClr val="FFFFFF"/>
                </a:solidFill>
                <a:latin typeface="Poppins"/>
                <a:ea typeface="Poppins"/>
                <a:cs typeface="Poppins"/>
                <a:sym typeface="Poppins"/>
              </a:endParaRPr>
            </a:p>
          </p:txBody>
        </p:sp>
      </p:grpSp>
      <p:grpSp>
        <p:nvGrpSpPr>
          <p:cNvPr id="684" name="Google Shape;684;p64"/>
          <p:cNvGrpSpPr/>
          <p:nvPr/>
        </p:nvGrpSpPr>
        <p:grpSpPr>
          <a:xfrm>
            <a:off x="416829" y="625923"/>
            <a:ext cx="1089459" cy="1099059"/>
            <a:chOff x="1704517" y="2748252"/>
            <a:chExt cx="334200" cy="361200"/>
          </a:xfrm>
        </p:grpSpPr>
        <p:sp>
          <p:nvSpPr>
            <p:cNvPr id="685" name="Google Shape;685;p64"/>
            <p:cNvSpPr/>
            <p:nvPr/>
          </p:nvSpPr>
          <p:spPr>
            <a:xfrm>
              <a:off x="1704517" y="2756625"/>
              <a:ext cx="334200" cy="334200"/>
            </a:xfrm>
            <a:prstGeom prst="ellipse">
              <a:avLst/>
            </a:prstGeom>
            <a:no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Poppins"/>
                <a:ea typeface="Poppins"/>
                <a:cs typeface="Poppins"/>
                <a:sym typeface="Poppins"/>
              </a:endParaRPr>
            </a:p>
          </p:txBody>
        </p:sp>
        <p:sp>
          <p:nvSpPr>
            <p:cNvPr id="686" name="Google Shape;686;p64"/>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rgbClr val="FFFFFF"/>
                  </a:solidFill>
                  <a:latin typeface="Poppins"/>
                  <a:ea typeface="Poppins"/>
                  <a:cs typeface="Poppins"/>
                  <a:sym typeface="Poppins"/>
                </a:rPr>
                <a:t> </a:t>
              </a:r>
              <a:r>
                <a:rPr lang="en-US" sz="6000" b="1">
                  <a:solidFill>
                    <a:srgbClr val="FFFFFF"/>
                  </a:solidFill>
                  <a:latin typeface="Poppins"/>
                  <a:ea typeface="Poppins"/>
                  <a:cs typeface="Poppins"/>
                  <a:sym typeface="Poppins"/>
                </a:rPr>
                <a:t>3</a:t>
              </a:r>
              <a:endParaRPr sz="6000" b="1">
                <a:solidFill>
                  <a:srgbClr val="FFFFFF"/>
                </a:solidFill>
                <a:latin typeface="Poppins"/>
                <a:ea typeface="Poppins"/>
                <a:cs typeface="Poppins"/>
                <a:sym typeface="Poppin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6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7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7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7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90"/>
        <p:cNvGrpSpPr/>
        <p:nvPr/>
      </p:nvGrpSpPr>
      <p:grpSpPr>
        <a:xfrm>
          <a:off x="0" y="0"/>
          <a:ext cx="0" cy="0"/>
          <a:chOff x="0" y="0"/>
          <a:chExt cx="0" cy="0"/>
        </a:xfrm>
      </p:grpSpPr>
      <p:sp>
        <p:nvSpPr>
          <p:cNvPr id="691" name="Google Shape;691;p65"/>
          <p:cNvSpPr txBox="1">
            <a:spLocks noGrp="1"/>
          </p:cNvSpPr>
          <p:nvPr>
            <p:ph type="title" idx="4294967295"/>
          </p:nvPr>
        </p:nvSpPr>
        <p:spPr>
          <a:xfrm>
            <a:off x="1165376" y="217475"/>
            <a:ext cx="110901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5"/>
                </a:solidFill>
                <a:latin typeface="Bebas Neue"/>
                <a:ea typeface="Bebas Neue"/>
                <a:cs typeface="Bebas Neue"/>
                <a:sym typeface="Bebas Neue"/>
              </a:rPr>
              <a:t>Selecting a suitable M&amp;E approach  </a:t>
            </a:r>
            <a:endParaRPr b="1">
              <a:solidFill>
                <a:schemeClr val="accent5"/>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accent3"/>
              </a:solidFill>
              <a:latin typeface="Poppins"/>
              <a:ea typeface="Poppins"/>
              <a:cs typeface="Poppins"/>
              <a:sym typeface="Poppins"/>
            </a:endParaRPr>
          </a:p>
        </p:txBody>
      </p:sp>
      <p:sp>
        <p:nvSpPr>
          <p:cNvPr id="692" name="Google Shape;692;p65"/>
          <p:cNvSpPr/>
          <p:nvPr/>
        </p:nvSpPr>
        <p:spPr>
          <a:xfrm>
            <a:off x="617125" y="1301524"/>
            <a:ext cx="10989900" cy="446400"/>
          </a:xfrm>
          <a:prstGeom prst="roundRect">
            <a:avLst>
              <a:gd name="adj" fmla="val 16667"/>
            </a:avLst>
          </a:prstGeom>
          <a:solidFill>
            <a:schemeClr val="dk2"/>
          </a:solidFill>
          <a:ln w="9525" cap="flat" cmpd="sng">
            <a:solidFill>
              <a:srgbClr val="3A889B"/>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lnSpc>
                <a:spcPct val="115000"/>
              </a:lnSpc>
              <a:spcBef>
                <a:spcPts val="800"/>
              </a:spcBef>
              <a:spcAft>
                <a:spcPts val="800"/>
              </a:spcAft>
              <a:buNone/>
            </a:pPr>
            <a:r>
              <a:rPr lang="en-US" sz="2100">
                <a:solidFill>
                  <a:schemeClr val="lt1"/>
                </a:solidFill>
                <a:latin typeface="Roboto"/>
                <a:ea typeface="Roboto"/>
                <a:cs typeface="Roboto"/>
                <a:sym typeface="Roboto"/>
              </a:rPr>
              <a:t>Choose methods based on your gender-related indicators.</a:t>
            </a:r>
            <a:endParaRPr sz="2100">
              <a:latin typeface="Roboto"/>
              <a:ea typeface="Roboto"/>
              <a:cs typeface="Roboto"/>
              <a:sym typeface="Roboto"/>
            </a:endParaRPr>
          </a:p>
        </p:txBody>
      </p:sp>
      <p:sp>
        <p:nvSpPr>
          <p:cNvPr id="693" name="Google Shape;693;p65"/>
          <p:cNvSpPr txBox="1"/>
          <p:nvPr/>
        </p:nvSpPr>
        <p:spPr>
          <a:xfrm>
            <a:off x="845933" y="2320267"/>
            <a:ext cx="2659500" cy="446400"/>
          </a:xfrm>
          <a:prstGeom prst="rect">
            <a:avLst/>
          </a:prstGeom>
          <a:noFill/>
          <a:ln>
            <a:noFill/>
          </a:ln>
        </p:spPr>
        <p:txBody>
          <a:bodyPr spcFirstLastPara="1" wrap="square" lIns="121900" tIns="121900" rIns="121900" bIns="121900" anchor="t" anchorCtr="0">
            <a:spAutoFit/>
          </a:bodyPr>
          <a:lstStyle/>
          <a:p>
            <a:pPr marL="609600" lvl="0" indent="-387350" algn="l" rtl="0">
              <a:spcBef>
                <a:spcPts val="0"/>
              </a:spcBef>
              <a:spcAft>
                <a:spcPts val="0"/>
              </a:spcAft>
              <a:buClr>
                <a:srgbClr val="FFFEFE"/>
              </a:buClr>
              <a:buSzPts val="1300"/>
              <a:buFont typeface="Poppins"/>
              <a:buChar char="●"/>
            </a:pPr>
            <a:endParaRPr sz="1300">
              <a:solidFill>
                <a:srgbClr val="FFFEFE"/>
              </a:solidFill>
              <a:latin typeface="Poppins"/>
              <a:ea typeface="Poppins"/>
              <a:cs typeface="Poppins"/>
              <a:sym typeface="Poppins"/>
            </a:endParaRPr>
          </a:p>
        </p:txBody>
      </p:sp>
      <p:sp>
        <p:nvSpPr>
          <p:cNvPr id="694" name="Google Shape;694;p65"/>
          <p:cNvSpPr txBox="1"/>
          <p:nvPr/>
        </p:nvSpPr>
        <p:spPr>
          <a:xfrm>
            <a:off x="4703700" y="2313200"/>
            <a:ext cx="3027300" cy="446400"/>
          </a:xfrm>
          <a:prstGeom prst="rect">
            <a:avLst/>
          </a:prstGeom>
          <a:noFill/>
          <a:ln>
            <a:noFill/>
          </a:ln>
        </p:spPr>
        <p:txBody>
          <a:bodyPr spcFirstLastPara="1" wrap="square" lIns="121900" tIns="121900" rIns="121900" bIns="121900" anchor="t" anchorCtr="0">
            <a:spAutoFit/>
          </a:bodyPr>
          <a:lstStyle/>
          <a:p>
            <a:pPr marL="609600" lvl="0" indent="-387350" algn="l" rtl="0">
              <a:spcBef>
                <a:spcPts val="0"/>
              </a:spcBef>
              <a:spcAft>
                <a:spcPts val="0"/>
              </a:spcAft>
              <a:buClr>
                <a:srgbClr val="FFFEFE"/>
              </a:buClr>
              <a:buSzPts val="1300"/>
              <a:buFont typeface="Poppins"/>
              <a:buChar char="●"/>
            </a:pPr>
            <a:endParaRPr sz="1300" b="1">
              <a:solidFill>
                <a:srgbClr val="FFFEFE"/>
              </a:solidFill>
              <a:latin typeface="Poppins"/>
              <a:ea typeface="Poppins"/>
              <a:cs typeface="Poppins"/>
              <a:sym typeface="Poppins"/>
            </a:endParaRPr>
          </a:p>
        </p:txBody>
      </p:sp>
      <p:sp>
        <p:nvSpPr>
          <p:cNvPr id="695" name="Google Shape;695;p65"/>
          <p:cNvSpPr txBox="1"/>
          <p:nvPr/>
        </p:nvSpPr>
        <p:spPr>
          <a:xfrm>
            <a:off x="8560133" y="2332091"/>
            <a:ext cx="3027300" cy="446400"/>
          </a:xfrm>
          <a:prstGeom prst="rect">
            <a:avLst/>
          </a:prstGeom>
          <a:noFill/>
          <a:ln>
            <a:noFill/>
          </a:ln>
        </p:spPr>
        <p:txBody>
          <a:bodyPr spcFirstLastPara="1" wrap="square" lIns="121900" tIns="121900" rIns="121900" bIns="121900" anchor="t" anchorCtr="0">
            <a:spAutoFit/>
          </a:bodyPr>
          <a:lstStyle/>
          <a:p>
            <a:pPr marL="609600" lvl="0" indent="0" algn="l" rtl="0">
              <a:spcBef>
                <a:spcPts val="0"/>
              </a:spcBef>
              <a:spcAft>
                <a:spcPts val="1100"/>
              </a:spcAft>
              <a:buNone/>
            </a:pPr>
            <a:endParaRPr sz="1300" b="1">
              <a:solidFill>
                <a:schemeClr val="lt1"/>
              </a:solidFill>
              <a:latin typeface="Poppins"/>
              <a:ea typeface="Poppins"/>
              <a:cs typeface="Poppins"/>
              <a:sym typeface="Poppins"/>
            </a:endParaRPr>
          </a:p>
        </p:txBody>
      </p:sp>
      <p:sp>
        <p:nvSpPr>
          <p:cNvPr id="696" name="Google Shape;696;p65"/>
          <p:cNvSpPr/>
          <p:nvPr/>
        </p:nvSpPr>
        <p:spPr>
          <a:xfrm>
            <a:off x="389000" y="2129759"/>
            <a:ext cx="3544800" cy="4296000"/>
          </a:xfrm>
          <a:prstGeom prst="roundRect">
            <a:avLst>
              <a:gd name="adj" fmla="val 16667"/>
            </a:avLst>
          </a:prstGeom>
          <a:solidFill>
            <a:schemeClr val="accent1"/>
          </a:solidFill>
          <a:ln>
            <a:noFill/>
          </a:ln>
        </p:spPr>
        <p:txBody>
          <a:bodyPr spcFirstLastPara="1" wrap="square" lIns="121900" tIns="246875" rIns="104650" bIns="1219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800" b="1">
                <a:solidFill>
                  <a:schemeClr val="dk1"/>
                </a:solidFill>
                <a:latin typeface="Roboto"/>
                <a:ea typeface="Roboto"/>
                <a:cs typeface="Roboto"/>
                <a:sym typeface="Roboto"/>
              </a:rPr>
              <a:t>Quantitative Approaches:</a:t>
            </a:r>
            <a:endParaRPr sz="1800" b="1">
              <a:solidFill>
                <a:schemeClr val="dk1"/>
              </a:solidFill>
              <a:latin typeface="Roboto"/>
              <a:ea typeface="Roboto"/>
              <a:cs typeface="Roboto"/>
              <a:sym typeface="Roboto"/>
            </a:endParaRPr>
          </a:p>
          <a:p>
            <a:pPr marL="457200" lvl="0" indent="-342900" algn="l" rtl="0">
              <a:lnSpc>
                <a:spcPct val="115000"/>
              </a:lnSpc>
              <a:spcBef>
                <a:spcPts val="1100"/>
              </a:spcBef>
              <a:spcAft>
                <a:spcPts val="0"/>
              </a:spcAft>
              <a:buClr>
                <a:schemeClr val="dk1"/>
              </a:buClr>
              <a:buSzPts val="1800"/>
              <a:buFont typeface="Roboto"/>
              <a:buChar char="●"/>
            </a:pPr>
            <a:r>
              <a:rPr lang="en-US" sz="1800">
                <a:solidFill>
                  <a:schemeClr val="dk1"/>
                </a:solidFill>
                <a:latin typeface="Roboto"/>
                <a:ea typeface="Roboto"/>
                <a:cs typeface="Roboto"/>
                <a:sym typeface="Roboto"/>
              </a:rPr>
              <a:t>Collect sex-disaggregated data (e.g., reach and targeting).</a:t>
            </a:r>
            <a:endParaRPr sz="1800">
              <a:solidFill>
                <a:schemeClr val="dk1"/>
              </a:solidFill>
              <a:latin typeface="Roboto"/>
              <a:ea typeface="Roboto"/>
              <a:cs typeface="Roboto"/>
              <a:sym typeface="Roboto"/>
            </a:endParaRPr>
          </a:p>
          <a:p>
            <a:pPr marL="457200" lvl="0" indent="-342900" algn="l" rtl="0">
              <a:lnSpc>
                <a:spcPct val="115000"/>
              </a:lnSpc>
              <a:spcBef>
                <a:spcPts val="0"/>
              </a:spcBef>
              <a:spcAft>
                <a:spcPts val="0"/>
              </a:spcAft>
              <a:buClr>
                <a:schemeClr val="dk1"/>
              </a:buClr>
              <a:buSzPts val="1800"/>
              <a:buFont typeface="Roboto"/>
              <a:buChar char="●"/>
            </a:pPr>
            <a:r>
              <a:rPr lang="en-US" sz="1800">
                <a:solidFill>
                  <a:schemeClr val="dk1"/>
                </a:solidFill>
                <a:latin typeface="Roboto"/>
                <a:ea typeface="Roboto"/>
                <a:cs typeface="Roboto"/>
                <a:sym typeface="Roboto"/>
              </a:rPr>
              <a:t>Measure changes in attitudes, knowledge, and behaviors.</a:t>
            </a:r>
            <a:endParaRPr sz="1800">
              <a:solidFill>
                <a:schemeClr val="dk1"/>
              </a:solidFill>
              <a:latin typeface="Roboto"/>
              <a:ea typeface="Roboto"/>
              <a:cs typeface="Roboto"/>
              <a:sym typeface="Roboto"/>
            </a:endParaRPr>
          </a:p>
          <a:p>
            <a:pPr marL="457200" lvl="0" indent="-342900" algn="l" rtl="0">
              <a:lnSpc>
                <a:spcPct val="115000"/>
              </a:lnSpc>
              <a:spcBef>
                <a:spcPts val="0"/>
              </a:spcBef>
              <a:spcAft>
                <a:spcPts val="0"/>
              </a:spcAft>
              <a:buClr>
                <a:schemeClr val="dk1"/>
              </a:buClr>
              <a:buSzPts val="1800"/>
              <a:buFont typeface="Roboto"/>
              <a:buChar char="●"/>
            </a:pPr>
            <a:r>
              <a:rPr lang="en-US" sz="1800">
                <a:solidFill>
                  <a:schemeClr val="dk1"/>
                </a:solidFill>
                <a:latin typeface="Roboto"/>
                <a:ea typeface="Roboto"/>
                <a:cs typeface="Roboto"/>
                <a:sym typeface="Roboto"/>
              </a:rPr>
              <a:t>Track progress in gender equality (e.g., women in leadership).</a:t>
            </a:r>
            <a:endParaRPr sz="1800">
              <a:solidFill>
                <a:schemeClr val="dk1"/>
              </a:solidFill>
              <a:latin typeface="Roboto"/>
              <a:ea typeface="Roboto"/>
              <a:cs typeface="Roboto"/>
              <a:sym typeface="Roboto"/>
            </a:endParaRPr>
          </a:p>
        </p:txBody>
      </p:sp>
      <p:sp>
        <p:nvSpPr>
          <p:cNvPr id="697" name="Google Shape;697;p65"/>
          <p:cNvSpPr/>
          <p:nvPr/>
        </p:nvSpPr>
        <p:spPr>
          <a:xfrm>
            <a:off x="4173000" y="2129850"/>
            <a:ext cx="3875100" cy="4296000"/>
          </a:xfrm>
          <a:prstGeom prst="roundRect">
            <a:avLst>
              <a:gd name="adj" fmla="val 16667"/>
            </a:avLst>
          </a:prstGeom>
          <a:solidFill>
            <a:schemeClr val="accent2"/>
          </a:solidFill>
          <a:ln>
            <a:noFill/>
          </a:ln>
        </p:spPr>
        <p:txBody>
          <a:bodyPr spcFirstLastPara="1" wrap="square" lIns="121900" tIns="64000" rIns="121900" bIns="1219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800" b="1">
                <a:solidFill>
                  <a:schemeClr val="lt1"/>
                </a:solidFill>
                <a:latin typeface="Roboto"/>
                <a:ea typeface="Roboto"/>
                <a:cs typeface="Roboto"/>
                <a:sym typeface="Roboto"/>
              </a:rPr>
              <a:t>Qualitative Approaches:</a:t>
            </a:r>
            <a:endParaRPr sz="1800" b="1">
              <a:solidFill>
                <a:schemeClr val="lt1"/>
              </a:solidFill>
              <a:latin typeface="Roboto"/>
              <a:ea typeface="Roboto"/>
              <a:cs typeface="Roboto"/>
              <a:sym typeface="Roboto"/>
            </a:endParaRPr>
          </a:p>
          <a:p>
            <a:pPr marL="457200" lvl="0" indent="-342900" algn="l" rtl="0">
              <a:lnSpc>
                <a:spcPct val="115000"/>
              </a:lnSpc>
              <a:spcBef>
                <a:spcPts val="1200"/>
              </a:spcBef>
              <a:spcAft>
                <a:spcPts val="0"/>
              </a:spcAft>
              <a:buClr>
                <a:schemeClr val="lt1"/>
              </a:buClr>
              <a:buSzPts val="1800"/>
              <a:buFont typeface="Roboto"/>
              <a:buChar char="●"/>
            </a:pPr>
            <a:r>
              <a:rPr lang="en-US" sz="1800">
                <a:solidFill>
                  <a:schemeClr val="lt1"/>
                </a:solidFill>
                <a:latin typeface="Roboto"/>
                <a:ea typeface="Roboto"/>
                <a:cs typeface="Roboto"/>
                <a:sym typeface="Roboto"/>
              </a:rPr>
              <a:t>Capture “hard-to-measure” concepts (e.g., empowerment, voice, agency).</a:t>
            </a:r>
            <a:endParaRPr sz="1800">
              <a:solidFill>
                <a:schemeClr val="lt1"/>
              </a:solidFill>
              <a:latin typeface="Roboto"/>
              <a:ea typeface="Roboto"/>
              <a:cs typeface="Roboto"/>
              <a:sym typeface="Roboto"/>
            </a:endParaRPr>
          </a:p>
          <a:p>
            <a:pPr marL="457200" lvl="0" indent="-342900" algn="l" rtl="0">
              <a:lnSpc>
                <a:spcPct val="115000"/>
              </a:lnSpc>
              <a:spcBef>
                <a:spcPts val="0"/>
              </a:spcBef>
              <a:spcAft>
                <a:spcPts val="0"/>
              </a:spcAft>
              <a:buClr>
                <a:schemeClr val="lt1"/>
              </a:buClr>
              <a:buSzPts val="1800"/>
              <a:buFont typeface="Roboto"/>
              <a:buChar char="●"/>
            </a:pPr>
            <a:r>
              <a:rPr lang="en-US" sz="1800">
                <a:solidFill>
                  <a:schemeClr val="lt1"/>
                </a:solidFill>
                <a:latin typeface="Roboto"/>
                <a:ea typeface="Roboto"/>
                <a:cs typeface="Roboto"/>
                <a:sym typeface="Roboto"/>
              </a:rPr>
              <a:t>Understand changes in norms, unintended outcomes, and backlash.</a:t>
            </a:r>
            <a:endParaRPr sz="1800">
              <a:solidFill>
                <a:schemeClr val="lt1"/>
              </a:solidFill>
              <a:latin typeface="Roboto"/>
              <a:ea typeface="Roboto"/>
              <a:cs typeface="Roboto"/>
              <a:sym typeface="Roboto"/>
            </a:endParaRPr>
          </a:p>
          <a:p>
            <a:pPr marL="457200" lvl="0" indent="-342900" algn="l" rtl="0">
              <a:lnSpc>
                <a:spcPct val="115000"/>
              </a:lnSpc>
              <a:spcBef>
                <a:spcPts val="0"/>
              </a:spcBef>
              <a:spcAft>
                <a:spcPts val="0"/>
              </a:spcAft>
              <a:buClr>
                <a:schemeClr val="lt1"/>
              </a:buClr>
              <a:buSzPts val="1800"/>
              <a:buFont typeface="Roboto"/>
              <a:buChar char="●"/>
            </a:pPr>
            <a:r>
              <a:rPr lang="en-US" sz="1800">
                <a:solidFill>
                  <a:schemeClr val="lt1"/>
                </a:solidFill>
                <a:latin typeface="Roboto"/>
                <a:ea typeface="Roboto"/>
                <a:cs typeface="Roboto"/>
                <a:sym typeface="Roboto"/>
              </a:rPr>
              <a:t>Explore how and why change occurred or didn’t.</a:t>
            </a:r>
            <a:endParaRPr sz="1800" b="1">
              <a:solidFill>
                <a:schemeClr val="lt1"/>
              </a:solidFill>
              <a:latin typeface="Roboto"/>
              <a:ea typeface="Roboto"/>
              <a:cs typeface="Roboto"/>
              <a:sym typeface="Roboto"/>
            </a:endParaRPr>
          </a:p>
        </p:txBody>
      </p:sp>
      <p:sp>
        <p:nvSpPr>
          <p:cNvPr id="698" name="Google Shape;698;p65"/>
          <p:cNvSpPr/>
          <p:nvPr/>
        </p:nvSpPr>
        <p:spPr>
          <a:xfrm>
            <a:off x="8287300" y="2118025"/>
            <a:ext cx="3399900" cy="4296000"/>
          </a:xfrm>
          <a:prstGeom prst="roundRect">
            <a:avLst>
              <a:gd name="adj" fmla="val 16667"/>
            </a:avLst>
          </a:prstGeom>
          <a:solidFill>
            <a:schemeClr val="accent5"/>
          </a:solidFill>
          <a:ln>
            <a:noFill/>
          </a:ln>
        </p:spPr>
        <p:txBody>
          <a:bodyPr spcFirstLastPara="1" wrap="square" lIns="121900" tIns="155425" rIns="121900" bIns="121900" anchor="t" anchorCtr="0">
            <a:noAutofit/>
          </a:bodyPr>
          <a:lstStyle/>
          <a:p>
            <a:pPr marL="114300" lvl="0" indent="0" algn="l" rtl="0">
              <a:lnSpc>
                <a:spcPct val="115000"/>
              </a:lnSpc>
              <a:spcBef>
                <a:spcPts val="800"/>
              </a:spcBef>
              <a:spcAft>
                <a:spcPts val="0"/>
              </a:spcAft>
              <a:buNone/>
            </a:pPr>
            <a:r>
              <a:rPr lang="en-US" sz="1800" b="1">
                <a:solidFill>
                  <a:srgbClr val="FFFEFE"/>
                </a:solidFill>
                <a:latin typeface="Roboto"/>
                <a:ea typeface="Roboto"/>
                <a:cs typeface="Roboto"/>
                <a:sym typeface="Roboto"/>
              </a:rPr>
              <a:t>Mixed-methods</a:t>
            </a:r>
            <a:r>
              <a:rPr lang="en-US" sz="1800">
                <a:solidFill>
                  <a:srgbClr val="FFFEFE"/>
                </a:solidFill>
                <a:latin typeface="Roboto"/>
                <a:ea typeface="Roboto"/>
                <a:cs typeface="Roboto"/>
                <a:sym typeface="Roboto"/>
              </a:rPr>
              <a:t> approaches combine quantitative and qualitative data for a deeper understanding of gender-related changes.</a:t>
            </a:r>
            <a:endParaRPr sz="1800">
              <a:solidFill>
                <a:srgbClr val="FFFEFE"/>
              </a:solidFill>
              <a:latin typeface="Roboto"/>
              <a:ea typeface="Roboto"/>
              <a:cs typeface="Roboto"/>
              <a:sym typeface="Roboto"/>
            </a:endParaRPr>
          </a:p>
          <a:p>
            <a:pPr marL="0" lvl="0" indent="0" algn="ctr" rtl="0">
              <a:lnSpc>
                <a:spcPct val="115000"/>
              </a:lnSpc>
              <a:spcBef>
                <a:spcPts val="800"/>
              </a:spcBef>
              <a:spcAft>
                <a:spcPts val="1100"/>
              </a:spcAft>
              <a:buNone/>
            </a:pPr>
            <a:endParaRPr sz="1800" b="1">
              <a:solidFill>
                <a:srgbClr val="FFFFFF"/>
              </a:solidFill>
              <a:latin typeface="Poppins"/>
              <a:ea typeface="Poppins"/>
              <a:cs typeface="Poppins"/>
              <a:sym typeface="Poppins"/>
            </a:endParaRPr>
          </a:p>
        </p:txBody>
      </p:sp>
      <p:cxnSp>
        <p:nvCxnSpPr>
          <p:cNvPr id="699" name="Google Shape;699;p65"/>
          <p:cNvCxnSpPr>
            <a:stCxn id="692" idx="2"/>
            <a:endCxn id="696" idx="0"/>
          </p:cNvCxnSpPr>
          <p:nvPr/>
        </p:nvCxnSpPr>
        <p:spPr>
          <a:xfrm rot="5400000">
            <a:off x="3945775" y="-36476"/>
            <a:ext cx="381900" cy="3950700"/>
          </a:xfrm>
          <a:prstGeom prst="bentConnector3">
            <a:avLst>
              <a:gd name="adj1" fmla="val 49991"/>
            </a:avLst>
          </a:prstGeom>
          <a:noFill/>
          <a:ln w="19050" cap="flat" cmpd="sng">
            <a:solidFill>
              <a:srgbClr val="3A889B"/>
            </a:solidFill>
            <a:prstDash val="solid"/>
            <a:round/>
            <a:headEnd type="none" w="med" len="med"/>
            <a:tailEnd type="none" w="med" len="med"/>
          </a:ln>
        </p:spPr>
      </p:cxnSp>
      <p:cxnSp>
        <p:nvCxnSpPr>
          <p:cNvPr id="700" name="Google Shape;700;p65"/>
          <p:cNvCxnSpPr>
            <a:stCxn id="692" idx="2"/>
            <a:endCxn id="697" idx="0"/>
          </p:cNvCxnSpPr>
          <p:nvPr/>
        </p:nvCxnSpPr>
        <p:spPr>
          <a:xfrm flipH="1">
            <a:off x="6110575" y="1747924"/>
            <a:ext cx="1500" cy="381900"/>
          </a:xfrm>
          <a:prstGeom prst="straightConnector1">
            <a:avLst/>
          </a:prstGeom>
          <a:noFill/>
          <a:ln w="19050" cap="flat" cmpd="sng">
            <a:solidFill>
              <a:srgbClr val="3A889B"/>
            </a:solidFill>
            <a:prstDash val="solid"/>
            <a:round/>
            <a:headEnd type="none" w="med" len="med"/>
            <a:tailEnd type="none" w="med" len="med"/>
          </a:ln>
        </p:spPr>
      </p:cxnSp>
      <p:cxnSp>
        <p:nvCxnSpPr>
          <p:cNvPr id="701" name="Google Shape;701;p65"/>
          <p:cNvCxnSpPr>
            <a:stCxn id="692" idx="2"/>
            <a:endCxn id="698" idx="0"/>
          </p:cNvCxnSpPr>
          <p:nvPr/>
        </p:nvCxnSpPr>
        <p:spPr>
          <a:xfrm rot="-5400000" flipH="1">
            <a:off x="7864525" y="-4526"/>
            <a:ext cx="370200" cy="3875100"/>
          </a:xfrm>
          <a:prstGeom prst="bentConnector3">
            <a:avLst>
              <a:gd name="adj1" fmla="val 49987"/>
            </a:avLst>
          </a:prstGeom>
          <a:noFill/>
          <a:ln w="19050" cap="flat" cmpd="sng">
            <a:solidFill>
              <a:srgbClr val="3A889B"/>
            </a:solidFill>
            <a:prstDash val="solid"/>
            <a:round/>
            <a:headEnd type="none" w="med" len="med"/>
            <a:tailEnd type="none" w="med" len="med"/>
          </a:ln>
        </p:spPr>
      </p:cxnSp>
      <p:grpSp>
        <p:nvGrpSpPr>
          <p:cNvPr id="702" name="Google Shape;702;p65"/>
          <p:cNvGrpSpPr/>
          <p:nvPr/>
        </p:nvGrpSpPr>
        <p:grpSpPr>
          <a:xfrm>
            <a:off x="164478" y="217473"/>
            <a:ext cx="1000907" cy="1099059"/>
            <a:chOff x="1711250" y="2748252"/>
            <a:chExt cx="307036" cy="361200"/>
          </a:xfrm>
        </p:grpSpPr>
        <p:sp>
          <p:nvSpPr>
            <p:cNvPr id="703" name="Google Shape;703;p65"/>
            <p:cNvSpPr/>
            <p:nvPr/>
          </p:nvSpPr>
          <p:spPr>
            <a:xfrm>
              <a:off x="1711250" y="2756625"/>
              <a:ext cx="272100" cy="272100"/>
            </a:xfrm>
            <a:prstGeom prst="ellipse">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latin typeface="Poppins"/>
                <a:ea typeface="Poppins"/>
                <a:cs typeface="Poppins"/>
                <a:sym typeface="Poppins"/>
              </a:endParaRPr>
            </a:p>
          </p:txBody>
        </p:sp>
        <p:sp>
          <p:nvSpPr>
            <p:cNvPr id="704" name="Google Shape;704;p65"/>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5"/>
                  </a:solidFill>
                  <a:latin typeface="Poppins"/>
                  <a:ea typeface="Poppins"/>
                  <a:cs typeface="Poppins"/>
                  <a:sym typeface="Poppins"/>
                </a:rPr>
                <a:t> </a:t>
              </a:r>
              <a:r>
                <a:rPr lang="en-US" sz="4500" b="1">
                  <a:solidFill>
                    <a:schemeClr val="accent5"/>
                  </a:solidFill>
                  <a:latin typeface="Poppins"/>
                  <a:ea typeface="Poppins"/>
                  <a:cs typeface="Poppins"/>
                  <a:sym typeface="Poppins"/>
                </a:rPr>
                <a:t>3</a:t>
              </a:r>
              <a:endParaRPr sz="4500" b="1">
                <a:solidFill>
                  <a:schemeClr val="accent5"/>
                </a:solidFill>
                <a:latin typeface="Poppins"/>
                <a:ea typeface="Poppins"/>
                <a:cs typeface="Poppins"/>
                <a:sym typeface="Poppins"/>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sp>
        <p:nvSpPr>
          <p:cNvPr id="709" name="Google Shape;709;p66"/>
          <p:cNvSpPr txBox="1">
            <a:spLocks noGrp="1"/>
          </p:cNvSpPr>
          <p:nvPr>
            <p:ph type="title" idx="4294967295"/>
          </p:nvPr>
        </p:nvSpPr>
        <p:spPr>
          <a:xfrm>
            <a:off x="1206501" y="240800"/>
            <a:ext cx="112593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5"/>
                </a:solidFill>
                <a:latin typeface="Bebas Neue"/>
                <a:ea typeface="Bebas Neue"/>
                <a:cs typeface="Bebas Neue"/>
                <a:sym typeface="Bebas Neue"/>
              </a:rPr>
              <a:t>Consider using participatory methods</a:t>
            </a:r>
            <a:endParaRPr b="1">
              <a:solidFill>
                <a:schemeClr val="accent5"/>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accent4"/>
              </a:solidFill>
              <a:latin typeface="Poppins"/>
              <a:ea typeface="Poppins"/>
              <a:cs typeface="Poppins"/>
              <a:sym typeface="Poppins"/>
            </a:endParaRPr>
          </a:p>
        </p:txBody>
      </p:sp>
      <p:sp>
        <p:nvSpPr>
          <p:cNvPr id="710" name="Google Shape;710;p66"/>
          <p:cNvSpPr/>
          <p:nvPr/>
        </p:nvSpPr>
        <p:spPr>
          <a:xfrm rot="-5400000">
            <a:off x="2337717" y="2033667"/>
            <a:ext cx="1507200" cy="334800"/>
          </a:xfrm>
          <a:prstGeom prst="rightArrow">
            <a:avLst>
              <a:gd name="adj1" fmla="val 50000"/>
              <a:gd name="adj2" fmla="val 50000"/>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11" name="Google Shape;711;p66"/>
          <p:cNvSpPr txBox="1"/>
          <p:nvPr/>
        </p:nvSpPr>
        <p:spPr>
          <a:xfrm>
            <a:off x="3538550" y="1684400"/>
            <a:ext cx="7947900" cy="11934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accent1"/>
                </a:solidFill>
                <a:latin typeface="Roboto"/>
                <a:ea typeface="Roboto"/>
                <a:cs typeface="Roboto"/>
                <a:sym typeface="Roboto"/>
              </a:rPr>
              <a:t>Women and/or girl-led approaches</a:t>
            </a:r>
            <a:endParaRPr sz="2900" b="1">
              <a:solidFill>
                <a:schemeClr val="accent1"/>
              </a:solidFill>
              <a:latin typeface="Roboto"/>
              <a:ea typeface="Roboto"/>
              <a:cs typeface="Roboto"/>
              <a:sym typeface="Roboto"/>
            </a:endParaRPr>
          </a:p>
        </p:txBody>
      </p:sp>
      <p:sp>
        <p:nvSpPr>
          <p:cNvPr id="712" name="Google Shape;712;p66"/>
          <p:cNvSpPr txBox="1"/>
          <p:nvPr/>
        </p:nvSpPr>
        <p:spPr>
          <a:xfrm>
            <a:off x="718074" y="1671067"/>
            <a:ext cx="2023500" cy="462300"/>
          </a:xfrm>
          <a:prstGeom prst="rect">
            <a:avLst/>
          </a:prstGeom>
          <a:noFill/>
          <a:ln>
            <a:noFill/>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n-US" sz="1700">
                <a:solidFill>
                  <a:schemeClr val="accent1"/>
                </a:solidFill>
                <a:latin typeface="Roboto"/>
                <a:ea typeface="Roboto"/>
                <a:cs typeface="Roboto"/>
                <a:sym typeface="Roboto"/>
              </a:rPr>
              <a:t>Most participatory</a:t>
            </a:r>
            <a:endParaRPr sz="1700">
              <a:solidFill>
                <a:schemeClr val="accent1"/>
              </a:solidFill>
              <a:latin typeface="Roboto"/>
              <a:ea typeface="Roboto"/>
              <a:cs typeface="Roboto"/>
              <a:sym typeface="Roboto"/>
            </a:endParaRPr>
          </a:p>
        </p:txBody>
      </p:sp>
      <p:sp>
        <p:nvSpPr>
          <p:cNvPr id="713" name="Google Shape;713;p66"/>
          <p:cNvSpPr txBox="1"/>
          <p:nvPr/>
        </p:nvSpPr>
        <p:spPr>
          <a:xfrm>
            <a:off x="3538549" y="28777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accent2"/>
                </a:solidFill>
                <a:latin typeface="Roboto"/>
                <a:ea typeface="Roboto"/>
                <a:cs typeface="Roboto"/>
                <a:sym typeface="Roboto"/>
              </a:rPr>
              <a:t>Participation</a:t>
            </a:r>
            <a:endParaRPr sz="2900" b="1">
              <a:solidFill>
                <a:schemeClr val="accent2"/>
              </a:solidFill>
              <a:latin typeface="Roboto"/>
              <a:ea typeface="Roboto"/>
              <a:cs typeface="Roboto"/>
              <a:sym typeface="Roboto"/>
            </a:endParaRPr>
          </a:p>
        </p:txBody>
      </p:sp>
      <p:sp>
        <p:nvSpPr>
          <p:cNvPr id="714" name="Google Shape;714;p66"/>
          <p:cNvSpPr txBox="1"/>
          <p:nvPr/>
        </p:nvSpPr>
        <p:spPr>
          <a:xfrm>
            <a:off x="3538549" y="52643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rgbClr val="666666"/>
                </a:solidFill>
                <a:latin typeface="Roboto"/>
                <a:ea typeface="Roboto"/>
                <a:cs typeface="Roboto"/>
                <a:sym typeface="Roboto"/>
              </a:rPr>
              <a:t>Limited engagement</a:t>
            </a:r>
            <a:endParaRPr sz="2900" b="1">
              <a:solidFill>
                <a:srgbClr val="666666"/>
              </a:solidFill>
              <a:latin typeface="Roboto"/>
              <a:ea typeface="Roboto"/>
              <a:cs typeface="Roboto"/>
              <a:sym typeface="Roboto"/>
            </a:endParaRPr>
          </a:p>
        </p:txBody>
      </p:sp>
      <p:sp>
        <p:nvSpPr>
          <p:cNvPr id="715" name="Google Shape;715;p66"/>
          <p:cNvSpPr txBox="1"/>
          <p:nvPr/>
        </p:nvSpPr>
        <p:spPr>
          <a:xfrm>
            <a:off x="673717" y="5220200"/>
            <a:ext cx="2112900" cy="462300"/>
          </a:xfrm>
          <a:prstGeom prst="rect">
            <a:avLst/>
          </a:prstGeom>
          <a:noFill/>
          <a:ln>
            <a:noFill/>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n-US" sz="1700">
                <a:solidFill>
                  <a:srgbClr val="666666"/>
                </a:solidFill>
                <a:latin typeface="Roboto"/>
                <a:ea typeface="Roboto"/>
                <a:cs typeface="Roboto"/>
                <a:sym typeface="Roboto"/>
              </a:rPr>
              <a:t>Least participatory</a:t>
            </a:r>
            <a:endParaRPr sz="1700">
              <a:solidFill>
                <a:srgbClr val="666666"/>
              </a:solidFill>
              <a:latin typeface="Roboto"/>
              <a:ea typeface="Roboto"/>
              <a:cs typeface="Roboto"/>
              <a:sym typeface="Roboto"/>
            </a:endParaRPr>
          </a:p>
        </p:txBody>
      </p:sp>
      <p:sp>
        <p:nvSpPr>
          <p:cNvPr id="716" name="Google Shape;716;p66"/>
          <p:cNvSpPr txBox="1"/>
          <p:nvPr/>
        </p:nvSpPr>
        <p:spPr>
          <a:xfrm>
            <a:off x="3538549" y="40710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accent4"/>
                </a:solidFill>
                <a:latin typeface="Roboto"/>
                <a:ea typeface="Roboto"/>
                <a:cs typeface="Roboto"/>
                <a:sym typeface="Roboto"/>
              </a:rPr>
              <a:t>End user feedback</a:t>
            </a:r>
            <a:endParaRPr sz="2900" b="1">
              <a:solidFill>
                <a:schemeClr val="accent4"/>
              </a:solidFill>
              <a:latin typeface="Roboto"/>
              <a:ea typeface="Roboto"/>
              <a:cs typeface="Roboto"/>
              <a:sym typeface="Roboto"/>
            </a:endParaRPr>
          </a:p>
        </p:txBody>
      </p:sp>
      <p:sp>
        <p:nvSpPr>
          <p:cNvPr id="717" name="Google Shape;717;p66"/>
          <p:cNvSpPr/>
          <p:nvPr/>
        </p:nvSpPr>
        <p:spPr>
          <a:xfrm rot="-5400000">
            <a:off x="2289500" y="3200983"/>
            <a:ext cx="1599300" cy="354000"/>
          </a:xfrm>
          <a:prstGeom prst="rightArrow">
            <a:avLst>
              <a:gd name="adj1" fmla="val 50000"/>
              <a:gd name="adj2" fmla="val 50000"/>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18" name="Google Shape;718;p66"/>
          <p:cNvSpPr/>
          <p:nvPr/>
        </p:nvSpPr>
        <p:spPr>
          <a:xfrm rot="-5400000">
            <a:off x="2352350" y="4228100"/>
            <a:ext cx="1473600" cy="354000"/>
          </a:xfrm>
          <a:prstGeom prst="rightArrow">
            <a:avLst>
              <a:gd name="adj1" fmla="val 50000"/>
              <a:gd name="adj2" fmla="val 50000"/>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19" name="Google Shape;719;p66"/>
          <p:cNvSpPr/>
          <p:nvPr/>
        </p:nvSpPr>
        <p:spPr>
          <a:xfrm rot="-5400000">
            <a:off x="2390300" y="5383183"/>
            <a:ext cx="1397700" cy="354000"/>
          </a:xfrm>
          <a:prstGeom prst="rightArrow">
            <a:avLst>
              <a:gd name="adj1" fmla="val 50000"/>
              <a:gd name="adj2" fmla="val 50000"/>
            </a:avLst>
          </a:prstGeom>
          <a:solidFill>
            <a:srgbClr val="99999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pic>
        <p:nvPicPr>
          <p:cNvPr id="720" name="Google Shape;720;p66"/>
          <p:cNvPicPr preferRelativeResize="0"/>
          <p:nvPr/>
        </p:nvPicPr>
        <p:blipFill>
          <a:blip r:embed="rId3">
            <a:alphaModFix/>
          </a:blip>
          <a:stretch>
            <a:fillRect/>
          </a:stretch>
        </p:blipFill>
        <p:spPr>
          <a:xfrm>
            <a:off x="10066300" y="4589211"/>
            <a:ext cx="1716025" cy="1724277"/>
          </a:xfrm>
          <a:prstGeom prst="rect">
            <a:avLst/>
          </a:prstGeom>
          <a:noFill/>
          <a:ln>
            <a:noFill/>
          </a:ln>
        </p:spPr>
      </p:pic>
      <p:grpSp>
        <p:nvGrpSpPr>
          <p:cNvPr id="721" name="Google Shape;721;p66"/>
          <p:cNvGrpSpPr/>
          <p:nvPr/>
        </p:nvGrpSpPr>
        <p:grpSpPr>
          <a:xfrm>
            <a:off x="164478" y="217473"/>
            <a:ext cx="1000907" cy="1099059"/>
            <a:chOff x="1711250" y="2748252"/>
            <a:chExt cx="307036" cy="361200"/>
          </a:xfrm>
        </p:grpSpPr>
        <p:sp>
          <p:nvSpPr>
            <p:cNvPr id="722" name="Google Shape;722;p66"/>
            <p:cNvSpPr/>
            <p:nvPr/>
          </p:nvSpPr>
          <p:spPr>
            <a:xfrm>
              <a:off x="1711250" y="2756625"/>
              <a:ext cx="272100" cy="272100"/>
            </a:xfrm>
            <a:prstGeom prst="ellipse">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latin typeface="Poppins"/>
                <a:ea typeface="Poppins"/>
                <a:cs typeface="Poppins"/>
                <a:sym typeface="Poppins"/>
              </a:endParaRPr>
            </a:p>
          </p:txBody>
        </p:sp>
        <p:sp>
          <p:nvSpPr>
            <p:cNvPr id="723" name="Google Shape;723;p66"/>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5"/>
                  </a:solidFill>
                  <a:latin typeface="Poppins"/>
                  <a:ea typeface="Poppins"/>
                  <a:cs typeface="Poppins"/>
                  <a:sym typeface="Poppins"/>
                </a:rPr>
                <a:t> </a:t>
              </a:r>
              <a:r>
                <a:rPr lang="en-US" sz="4500" b="1">
                  <a:solidFill>
                    <a:schemeClr val="accent5"/>
                  </a:solidFill>
                  <a:latin typeface="Poppins"/>
                  <a:ea typeface="Poppins"/>
                  <a:cs typeface="Poppins"/>
                  <a:sym typeface="Poppins"/>
                </a:rPr>
                <a:t>3</a:t>
              </a:r>
              <a:endParaRPr sz="4500" b="1">
                <a:solidFill>
                  <a:schemeClr val="accent5"/>
                </a:solidFill>
                <a:latin typeface="Poppins"/>
                <a:ea typeface="Poppins"/>
                <a:cs typeface="Poppins"/>
                <a:sym typeface="Poppin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67"/>
          <p:cNvSpPr/>
          <p:nvPr/>
        </p:nvSpPr>
        <p:spPr>
          <a:xfrm>
            <a:off x="7828350" y="1761575"/>
            <a:ext cx="3696000" cy="40200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29" name="Google Shape;729;p67"/>
          <p:cNvSpPr txBox="1"/>
          <p:nvPr/>
        </p:nvSpPr>
        <p:spPr>
          <a:xfrm>
            <a:off x="7981125" y="4393225"/>
            <a:ext cx="3696000" cy="78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500">
                <a:solidFill>
                  <a:schemeClr val="dk1"/>
                </a:solidFill>
                <a:latin typeface="Caveat"/>
                <a:ea typeface="Caveat"/>
                <a:cs typeface="Caveat"/>
                <a:sym typeface="Caveat"/>
              </a:rPr>
              <a:t>Girls map resources in the community and recommend activities</a:t>
            </a:r>
            <a:endParaRPr sz="2500">
              <a:solidFill>
                <a:schemeClr val="dk1"/>
              </a:solidFill>
              <a:latin typeface="Caveat"/>
              <a:ea typeface="Caveat"/>
              <a:cs typeface="Caveat"/>
              <a:sym typeface="Caveat"/>
            </a:endParaRPr>
          </a:p>
        </p:txBody>
      </p:sp>
      <p:sp>
        <p:nvSpPr>
          <p:cNvPr id="730" name="Google Shape;730;p67"/>
          <p:cNvSpPr txBox="1"/>
          <p:nvPr/>
        </p:nvSpPr>
        <p:spPr>
          <a:xfrm>
            <a:off x="9792900" y="5320467"/>
            <a:ext cx="1791300" cy="6675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000">
                <a:solidFill>
                  <a:schemeClr val="dk1"/>
                </a:solidFill>
                <a:latin typeface="Roboto"/>
                <a:ea typeface="Roboto"/>
                <a:cs typeface="Roboto"/>
                <a:sym typeface="Roboto"/>
              </a:rPr>
              <a:t>Photo credit: The Heart of the Matter, SLF, 2016.</a:t>
            </a:r>
            <a:endParaRPr sz="1000">
              <a:latin typeface="Roboto"/>
              <a:ea typeface="Roboto"/>
              <a:cs typeface="Roboto"/>
              <a:sym typeface="Roboto"/>
            </a:endParaRPr>
          </a:p>
        </p:txBody>
      </p:sp>
      <p:sp>
        <p:nvSpPr>
          <p:cNvPr id="731" name="Google Shape;731;p67"/>
          <p:cNvSpPr txBox="1">
            <a:spLocks noGrp="1"/>
          </p:cNvSpPr>
          <p:nvPr>
            <p:ph type="title" idx="4294967295"/>
          </p:nvPr>
        </p:nvSpPr>
        <p:spPr>
          <a:xfrm>
            <a:off x="1206501" y="240800"/>
            <a:ext cx="112593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5"/>
                </a:solidFill>
                <a:latin typeface="Bebas Neue"/>
                <a:ea typeface="Bebas Neue"/>
                <a:cs typeface="Bebas Neue"/>
                <a:sym typeface="Bebas Neue"/>
              </a:rPr>
              <a:t>Consider using participatory methods</a:t>
            </a:r>
            <a:endParaRPr b="1">
              <a:solidFill>
                <a:schemeClr val="accent5"/>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accent4"/>
              </a:solidFill>
              <a:latin typeface="Poppins"/>
              <a:ea typeface="Poppins"/>
              <a:cs typeface="Poppins"/>
              <a:sym typeface="Poppins"/>
            </a:endParaRPr>
          </a:p>
        </p:txBody>
      </p:sp>
      <p:sp>
        <p:nvSpPr>
          <p:cNvPr id="732" name="Google Shape;732;p67"/>
          <p:cNvSpPr/>
          <p:nvPr/>
        </p:nvSpPr>
        <p:spPr>
          <a:xfrm rot="-5400000">
            <a:off x="2337717" y="2033667"/>
            <a:ext cx="1507200" cy="334800"/>
          </a:xfrm>
          <a:prstGeom prst="rightArrow">
            <a:avLst>
              <a:gd name="adj1" fmla="val 50000"/>
              <a:gd name="adj2" fmla="val 50000"/>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33" name="Google Shape;733;p67"/>
          <p:cNvSpPr txBox="1"/>
          <p:nvPr/>
        </p:nvSpPr>
        <p:spPr>
          <a:xfrm>
            <a:off x="3538550" y="1684400"/>
            <a:ext cx="7947900" cy="11934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accent1"/>
                </a:solidFill>
                <a:latin typeface="Roboto"/>
                <a:ea typeface="Roboto"/>
                <a:cs typeface="Roboto"/>
                <a:sym typeface="Roboto"/>
              </a:rPr>
              <a:t>Women and/or girl-led </a:t>
            </a:r>
            <a:endParaRPr sz="2900" b="1">
              <a:solidFill>
                <a:schemeClr val="accent1"/>
              </a:solidFill>
              <a:latin typeface="Roboto"/>
              <a:ea typeface="Roboto"/>
              <a:cs typeface="Roboto"/>
              <a:sym typeface="Roboto"/>
            </a:endParaRPr>
          </a:p>
          <a:p>
            <a:pPr marL="0" lvl="0" indent="0" algn="l" rtl="0">
              <a:lnSpc>
                <a:spcPct val="115000"/>
              </a:lnSpc>
              <a:spcBef>
                <a:spcPts val="0"/>
              </a:spcBef>
              <a:spcAft>
                <a:spcPts val="0"/>
              </a:spcAft>
              <a:buNone/>
            </a:pPr>
            <a:r>
              <a:rPr lang="en-US" sz="2900" b="1">
                <a:solidFill>
                  <a:schemeClr val="accent1"/>
                </a:solidFill>
                <a:latin typeface="Roboto"/>
                <a:ea typeface="Roboto"/>
                <a:cs typeface="Roboto"/>
                <a:sym typeface="Roboto"/>
              </a:rPr>
              <a:t>approaches</a:t>
            </a:r>
            <a:endParaRPr sz="2900" b="1">
              <a:solidFill>
                <a:schemeClr val="accent1"/>
              </a:solidFill>
              <a:latin typeface="Roboto"/>
              <a:ea typeface="Roboto"/>
              <a:cs typeface="Roboto"/>
              <a:sym typeface="Roboto"/>
            </a:endParaRPr>
          </a:p>
        </p:txBody>
      </p:sp>
      <p:sp>
        <p:nvSpPr>
          <p:cNvPr id="734" name="Google Shape;734;p67"/>
          <p:cNvSpPr txBox="1"/>
          <p:nvPr/>
        </p:nvSpPr>
        <p:spPr>
          <a:xfrm>
            <a:off x="718074" y="1671067"/>
            <a:ext cx="2023500" cy="462300"/>
          </a:xfrm>
          <a:prstGeom prst="rect">
            <a:avLst/>
          </a:prstGeom>
          <a:noFill/>
          <a:ln>
            <a:noFill/>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n-US" sz="1700">
                <a:solidFill>
                  <a:schemeClr val="accent1"/>
                </a:solidFill>
                <a:latin typeface="Roboto"/>
                <a:ea typeface="Roboto"/>
                <a:cs typeface="Roboto"/>
                <a:sym typeface="Roboto"/>
              </a:rPr>
              <a:t>Most participatory</a:t>
            </a:r>
            <a:endParaRPr sz="1700">
              <a:solidFill>
                <a:schemeClr val="accent1"/>
              </a:solidFill>
              <a:latin typeface="Roboto"/>
              <a:ea typeface="Roboto"/>
              <a:cs typeface="Roboto"/>
              <a:sym typeface="Roboto"/>
            </a:endParaRPr>
          </a:p>
        </p:txBody>
      </p:sp>
      <p:sp>
        <p:nvSpPr>
          <p:cNvPr id="735" name="Google Shape;735;p67"/>
          <p:cNvSpPr txBox="1"/>
          <p:nvPr/>
        </p:nvSpPr>
        <p:spPr>
          <a:xfrm>
            <a:off x="3538549" y="28777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accent2"/>
                </a:solidFill>
                <a:latin typeface="Roboto"/>
                <a:ea typeface="Roboto"/>
                <a:cs typeface="Roboto"/>
                <a:sym typeface="Roboto"/>
              </a:rPr>
              <a:t>Participation</a:t>
            </a:r>
            <a:endParaRPr sz="2900" b="1">
              <a:solidFill>
                <a:schemeClr val="accent2"/>
              </a:solidFill>
              <a:latin typeface="Roboto"/>
              <a:ea typeface="Roboto"/>
              <a:cs typeface="Roboto"/>
              <a:sym typeface="Roboto"/>
            </a:endParaRPr>
          </a:p>
        </p:txBody>
      </p:sp>
      <p:sp>
        <p:nvSpPr>
          <p:cNvPr id="736" name="Google Shape;736;p67"/>
          <p:cNvSpPr txBox="1"/>
          <p:nvPr/>
        </p:nvSpPr>
        <p:spPr>
          <a:xfrm>
            <a:off x="3538550" y="5264300"/>
            <a:ext cx="44388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rgbClr val="666666"/>
                </a:solidFill>
                <a:latin typeface="Roboto"/>
                <a:ea typeface="Roboto"/>
                <a:cs typeface="Roboto"/>
                <a:sym typeface="Roboto"/>
              </a:rPr>
              <a:t>Limited engagement</a:t>
            </a:r>
            <a:endParaRPr sz="2900" b="1">
              <a:solidFill>
                <a:srgbClr val="666666"/>
              </a:solidFill>
              <a:latin typeface="Roboto"/>
              <a:ea typeface="Roboto"/>
              <a:cs typeface="Roboto"/>
              <a:sym typeface="Roboto"/>
            </a:endParaRPr>
          </a:p>
        </p:txBody>
      </p:sp>
      <p:sp>
        <p:nvSpPr>
          <p:cNvPr id="737" name="Google Shape;737;p67"/>
          <p:cNvSpPr txBox="1"/>
          <p:nvPr/>
        </p:nvSpPr>
        <p:spPr>
          <a:xfrm>
            <a:off x="673717" y="5220200"/>
            <a:ext cx="2112900" cy="462300"/>
          </a:xfrm>
          <a:prstGeom prst="rect">
            <a:avLst/>
          </a:prstGeom>
          <a:noFill/>
          <a:ln>
            <a:noFill/>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n-US" sz="1700">
                <a:solidFill>
                  <a:srgbClr val="666666"/>
                </a:solidFill>
                <a:latin typeface="Roboto"/>
                <a:ea typeface="Roboto"/>
                <a:cs typeface="Roboto"/>
                <a:sym typeface="Roboto"/>
              </a:rPr>
              <a:t>Least participatory</a:t>
            </a:r>
            <a:endParaRPr sz="1700">
              <a:solidFill>
                <a:srgbClr val="666666"/>
              </a:solidFill>
              <a:latin typeface="Roboto"/>
              <a:ea typeface="Roboto"/>
              <a:cs typeface="Roboto"/>
              <a:sym typeface="Roboto"/>
            </a:endParaRPr>
          </a:p>
        </p:txBody>
      </p:sp>
      <p:sp>
        <p:nvSpPr>
          <p:cNvPr id="738" name="Google Shape;738;p67"/>
          <p:cNvSpPr txBox="1"/>
          <p:nvPr/>
        </p:nvSpPr>
        <p:spPr>
          <a:xfrm>
            <a:off x="3538549" y="40710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accent4"/>
                </a:solidFill>
                <a:latin typeface="Roboto"/>
                <a:ea typeface="Roboto"/>
                <a:cs typeface="Roboto"/>
                <a:sym typeface="Roboto"/>
              </a:rPr>
              <a:t>End user feedback</a:t>
            </a:r>
            <a:endParaRPr sz="2900" b="1">
              <a:solidFill>
                <a:schemeClr val="accent4"/>
              </a:solidFill>
              <a:latin typeface="Roboto"/>
              <a:ea typeface="Roboto"/>
              <a:cs typeface="Roboto"/>
              <a:sym typeface="Roboto"/>
            </a:endParaRPr>
          </a:p>
        </p:txBody>
      </p:sp>
      <p:sp>
        <p:nvSpPr>
          <p:cNvPr id="739" name="Google Shape;739;p67"/>
          <p:cNvSpPr/>
          <p:nvPr/>
        </p:nvSpPr>
        <p:spPr>
          <a:xfrm rot="-5400000">
            <a:off x="2289500" y="3200983"/>
            <a:ext cx="1599300" cy="354000"/>
          </a:xfrm>
          <a:prstGeom prst="rightArrow">
            <a:avLst>
              <a:gd name="adj1" fmla="val 50000"/>
              <a:gd name="adj2" fmla="val 50000"/>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40" name="Google Shape;740;p67"/>
          <p:cNvSpPr/>
          <p:nvPr/>
        </p:nvSpPr>
        <p:spPr>
          <a:xfrm rot="-5400000">
            <a:off x="2352350" y="4228100"/>
            <a:ext cx="1473600" cy="354000"/>
          </a:xfrm>
          <a:prstGeom prst="rightArrow">
            <a:avLst>
              <a:gd name="adj1" fmla="val 50000"/>
              <a:gd name="adj2" fmla="val 50000"/>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41" name="Google Shape;741;p67"/>
          <p:cNvSpPr/>
          <p:nvPr/>
        </p:nvSpPr>
        <p:spPr>
          <a:xfrm rot="-5400000">
            <a:off x="2390300" y="5383183"/>
            <a:ext cx="1397700" cy="354000"/>
          </a:xfrm>
          <a:prstGeom prst="rightArrow">
            <a:avLst>
              <a:gd name="adj1" fmla="val 50000"/>
              <a:gd name="adj2" fmla="val 50000"/>
            </a:avLst>
          </a:prstGeom>
          <a:solidFill>
            <a:srgbClr val="99999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grpSp>
        <p:nvGrpSpPr>
          <p:cNvPr id="742" name="Google Shape;742;p67"/>
          <p:cNvGrpSpPr/>
          <p:nvPr/>
        </p:nvGrpSpPr>
        <p:grpSpPr>
          <a:xfrm>
            <a:off x="164478" y="217473"/>
            <a:ext cx="1000907" cy="1099059"/>
            <a:chOff x="1711250" y="2748252"/>
            <a:chExt cx="307036" cy="361200"/>
          </a:xfrm>
        </p:grpSpPr>
        <p:sp>
          <p:nvSpPr>
            <p:cNvPr id="743" name="Google Shape;743;p67"/>
            <p:cNvSpPr/>
            <p:nvPr/>
          </p:nvSpPr>
          <p:spPr>
            <a:xfrm>
              <a:off x="1711250" y="2756625"/>
              <a:ext cx="272100" cy="272100"/>
            </a:xfrm>
            <a:prstGeom prst="ellipse">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latin typeface="Poppins"/>
                <a:ea typeface="Poppins"/>
                <a:cs typeface="Poppins"/>
                <a:sym typeface="Poppins"/>
              </a:endParaRPr>
            </a:p>
          </p:txBody>
        </p:sp>
        <p:sp>
          <p:nvSpPr>
            <p:cNvPr id="744" name="Google Shape;744;p67"/>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5"/>
                  </a:solidFill>
                  <a:latin typeface="Poppins"/>
                  <a:ea typeface="Poppins"/>
                  <a:cs typeface="Poppins"/>
                  <a:sym typeface="Poppins"/>
                </a:rPr>
                <a:t> </a:t>
              </a:r>
              <a:r>
                <a:rPr lang="en-US" sz="4500" b="1">
                  <a:solidFill>
                    <a:schemeClr val="accent5"/>
                  </a:solidFill>
                  <a:latin typeface="Poppins"/>
                  <a:ea typeface="Poppins"/>
                  <a:cs typeface="Poppins"/>
                  <a:sym typeface="Poppins"/>
                </a:rPr>
                <a:t>3</a:t>
              </a:r>
              <a:endParaRPr sz="4500" b="1">
                <a:solidFill>
                  <a:schemeClr val="accent5"/>
                </a:solidFill>
                <a:latin typeface="Poppins"/>
                <a:ea typeface="Poppins"/>
                <a:cs typeface="Poppins"/>
                <a:sym typeface="Poppins"/>
              </a:endParaRPr>
            </a:p>
          </p:txBody>
        </p:sp>
      </p:grpSp>
      <p:pic>
        <p:nvPicPr>
          <p:cNvPr id="745" name="Google Shape;745;p67"/>
          <p:cNvPicPr preferRelativeResize="0"/>
          <p:nvPr/>
        </p:nvPicPr>
        <p:blipFill>
          <a:blip r:embed="rId3">
            <a:alphaModFix/>
          </a:blip>
          <a:stretch>
            <a:fillRect/>
          </a:stretch>
        </p:blipFill>
        <p:spPr>
          <a:xfrm>
            <a:off x="8130750" y="1867200"/>
            <a:ext cx="3049325" cy="26481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49"/>
        <p:cNvGrpSpPr/>
        <p:nvPr/>
      </p:nvGrpSpPr>
      <p:grpSpPr>
        <a:xfrm>
          <a:off x="0" y="0"/>
          <a:ext cx="0" cy="0"/>
          <a:chOff x="0" y="0"/>
          <a:chExt cx="0" cy="0"/>
        </a:xfrm>
      </p:grpSpPr>
      <p:sp>
        <p:nvSpPr>
          <p:cNvPr id="750" name="Google Shape;750;p68"/>
          <p:cNvSpPr/>
          <p:nvPr/>
        </p:nvSpPr>
        <p:spPr>
          <a:xfrm>
            <a:off x="7828350" y="1761575"/>
            <a:ext cx="3696000" cy="40200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51" name="Google Shape;751;p68"/>
          <p:cNvSpPr txBox="1"/>
          <p:nvPr/>
        </p:nvSpPr>
        <p:spPr>
          <a:xfrm>
            <a:off x="7981125" y="4393225"/>
            <a:ext cx="3696000" cy="78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500">
                <a:solidFill>
                  <a:schemeClr val="dk1"/>
                </a:solidFill>
                <a:latin typeface="Caveat"/>
                <a:ea typeface="Caveat"/>
                <a:cs typeface="Caveat"/>
                <a:sym typeface="Caveat"/>
              </a:rPr>
              <a:t>Girls map resources in the community and recommend activities</a:t>
            </a:r>
            <a:endParaRPr sz="2500">
              <a:solidFill>
                <a:schemeClr val="dk1"/>
              </a:solidFill>
              <a:latin typeface="Caveat"/>
              <a:ea typeface="Caveat"/>
              <a:cs typeface="Caveat"/>
              <a:sym typeface="Caveat"/>
            </a:endParaRPr>
          </a:p>
        </p:txBody>
      </p:sp>
      <p:sp>
        <p:nvSpPr>
          <p:cNvPr id="752" name="Google Shape;752;p68"/>
          <p:cNvSpPr txBox="1"/>
          <p:nvPr/>
        </p:nvSpPr>
        <p:spPr>
          <a:xfrm>
            <a:off x="9792900" y="5320467"/>
            <a:ext cx="1791300" cy="6675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000">
                <a:solidFill>
                  <a:schemeClr val="dk1"/>
                </a:solidFill>
                <a:latin typeface="Roboto"/>
                <a:ea typeface="Roboto"/>
                <a:cs typeface="Roboto"/>
                <a:sym typeface="Roboto"/>
              </a:rPr>
              <a:t>Photo credit: The Heart of the Matter, SLF, 2016.</a:t>
            </a:r>
            <a:endParaRPr sz="1000">
              <a:latin typeface="Roboto"/>
              <a:ea typeface="Roboto"/>
              <a:cs typeface="Roboto"/>
              <a:sym typeface="Roboto"/>
            </a:endParaRPr>
          </a:p>
        </p:txBody>
      </p:sp>
      <p:sp>
        <p:nvSpPr>
          <p:cNvPr id="753" name="Google Shape;753;p68"/>
          <p:cNvSpPr txBox="1">
            <a:spLocks noGrp="1"/>
          </p:cNvSpPr>
          <p:nvPr>
            <p:ph type="title" idx="4294967295"/>
          </p:nvPr>
        </p:nvSpPr>
        <p:spPr>
          <a:xfrm>
            <a:off x="1206501" y="240800"/>
            <a:ext cx="112593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5"/>
                </a:solidFill>
                <a:latin typeface="Bebas Neue"/>
                <a:ea typeface="Bebas Neue"/>
                <a:cs typeface="Bebas Neue"/>
                <a:sym typeface="Bebas Neue"/>
              </a:rPr>
              <a:t>Consider using participatory methods</a:t>
            </a:r>
            <a:endParaRPr b="1">
              <a:solidFill>
                <a:schemeClr val="accent5"/>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accent4"/>
              </a:solidFill>
              <a:latin typeface="Poppins"/>
              <a:ea typeface="Poppins"/>
              <a:cs typeface="Poppins"/>
              <a:sym typeface="Poppins"/>
            </a:endParaRPr>
          </a:p>
        </p:txBody>
      </p:sp>
      <p:sp>
        <p:nvSpPr>
          <p:cNvPr id="754" name="Google Shape;754;p68"/>
          <p:cNvSpPr/>
          <p:nvPr/>
        </p:nvSpPr>
        <p:spPr>
          <a:xfrm rot="-5400000">
            <a:off x="2337717" y="2033667"/>
            <a:ext cx="1507200" cy="334800"/>
          </a:xfrm>
          <a:prstGeom prst="rightArrow">
            <a:avLst>
              <a:gd name="adj1" fmla="val 50000"/>
              <a:gd name="adj2" fmla="val 50000"/>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55" name="Google Shape;755;p68"/>
          <p:cNvSpPr txBox="1"/>
          <p:nvPr/>
        </p:nvSpPr>
        <p:spPr>
          <a:xfrm>
            <a:off x="3538550" y="1455800"/>
            <a:ext cx="7947900" cy="11934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lt2"/>
                </a:solidFill>
                <a:latin typeface="Roboto"/>
                <a:ea typeface="Roboto"/>
                <a:cs typeface="Roboto"/>
                <a:sym typeface="Roboto"/>
              </a:rPr>
              <a:t>Women and/or girl-led </a:t>
            </a:r>
            <a:endParaRPr sz="2900" b="1">
              <a:solidFill>
                <a:schemeClr val="lt2"/>
              </a:solidFill>
              <a:latin typeface="Roboto"/>
              <a:ea typeface="Roboto"/>
              <a:cs typeface="Roboto"/>
              <a:sym typeface="Roboto"/>
            </a:endParaRPr>
          </a:p>
          <a:p>
            <a:pPr marL="0" lvl="0" indent="0" algn="l" rtl="0">
              <a:lnSpc>
                <a:spcPct val="115000"/>
              </a:lnSpc>
              <a:spcBef>
                <a:spcPts val="0"/>
              </a:spcBef>
              <a:spcAft>
                <a:spcPts val="0"/>
              </a:spcAft>
              <a:buNone/>
            </a:pPr>
            <a:r>
              <a:rPr lang="en-US" sz="2900" b="1">
                <a:solidFill>
                  <a:schemeClr val="lt2"/>
                </a:solidFill>
                <a:latin typeface="Roboto"/>
                <a:ea typeface="Roboto"/>
                <a:cs typeface="Roboto"/>
                <a:sym typeface="Roboto"/>
              </a:rPr>
              <a:t>approaches</a:t>
            </a:r>
            <a:endParaRPr sz="2900" b="1">
              <a:solidFill>
                <a:schemeClr val="lt2"/>
              </a:solidFill>
              <a:latin typeface="Roboto"/>
              <a:ea typeface="Roboto"/>
              <a:cs typeface="Roboto"/>
              <a:sym typeface="Roboto"/>
            </a:endParaRPr>
          </a:p>
          <a:p>
            <a:pPr marL="0" lvl="0" indent="0" algn="l" rtl="0">
              <a:lnSpc>
                <a:spcPct val="115000"/>
              </a:lnSpc>
              <a:spcBef>
                <a:spcPts val="0"/>
              </a:spcBef>
              <a:spcAft>
                <a:spcPts val="0"/>
              </a:spcAft>
              <a:buNone/>
            </a:pPr>
            <a:endParaRPr sz="2900" b="1">
              <a:solidFill>
                <a:schemeClr val="lt2"/>
              </a:solidFill>
              <a:latin typeface="Roboto"/>
              <a:ea typeface="Roboto"/>
              <a:cs typeface="Roboto"/>
              <a:sym typeface="Roboto"/>
            </a:endParaRPr>
          </a:p>
        </p:txBody>
      </p:sp>
      <p:sp>
        <p:nvSpPr>
          <p:cNvPr id="756" name="Google Shape;756;p68"/>
          <p:cNvSpPr txBox="1"/>
          <p:nvPr/>
        </p:nvSpPr>
        <p:spPr>
          <a:xfrm>
            <a:off x="718074" y="1671067"/>
            <a:ext cx="2023500" cy="462300"/>
          </a:xfrm>
          <a:prstGeom prst="rect">
            <a:avLst/>
          </a:prstGeom>
          <a:noFill/>
          <a:ln>
            <a:noFill/>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n-US" sz="1700">
                <a:solidFill>
                  <a:schemeClr val="accent1"/>
                </a:solidFill>
                <a:latin typeface="Roboto"/>
                <a:ea typeface="Roboto"/>
                <a:cs typeface="Roboto"/>
                <a:sym typeface="Roboto"/>
              </a:rPr>
              <a:t>Most participatory</a:t>
            </a:r>
            <a:endParaRPr sz="1700">
              <a:solidFill>
                <a:schemeClr val="accent1"/>
              </a:solidFill>
              <a:latin typeface="Roboto"/>
              <a:ea typeface="Roboto"/>
              <a:cs typeface="Roboto"/>
              <a:sym typeface="Roboto"/>
            </a:endParaRPr>
          </a:p>
        </p:txBody>
      </p:sp>
      <p:sp>
        <p:nvSpPr>
          <p:cNvPr id="757" name="Google Shape;757;p68"/>
          <p:cNvSpPr txBox="1"/>
          <p:nvPr/>
        </p:nvSpPr>
        <p:spPr>
          <a:xfrm>
            <a:off x="3538549" y="28777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accent2"/>
                </a:solidFill>
                <a:latin typeface="Roboto"/>
                <a:ea typeface="Roboto"/>
                <a:cs typeface="Roboto"/>
                <a:sym typeface="Roboto"/>
              </a:rPr>
              <a:t>Participation</a:t>
            </a:r>
            <a:endParaRPr sz="2900" b="1">
              <a:solidFill>
                <a:schemeClr val="accent2"/>
              </a:solidFill>
              <a:latin typeface="Roboto"/>
              <a:ea typeface="Roboto"/>
              <a:cs typeface="Roboto"/>
              <a:sym typeface="Roboto"/>
            </a:endParaRPr>
          </a:p>
        </p:txBody>
      </p:sp>
      <p:sp>
        <p:nvSpPr>
          <p:cNvPr id="758" name="Google Shape;758;p68"/>
          <p:cNvSpPr txBox="1"/>
          <p:nvPr/>
        </p:nvSpPr>
        <p:spPr>
          <a:xfrm>
            <a:off x="3538550" y="5264300"/>
            <a:ext cx="44388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lt2"/>
                </a:solidFill>
                <a:latin typeface="Roboto"/>
                <a:ea typeface="Roboto"/>
                <a:cs typeface="Roboto"/>
                <a:sym typeface="Roboto"/>
              </a:rPr>
              <a:t>Limited engagement</a:t>
            </a:r>
            <a:endParaRPr sz="2900" b="1">
              <a:solidFill>
                <a:schemeClr val="lt2"/>
              </a:solidFill>
              <a:latin typeface="Roboto"/>
              <a:ea typeface="Roboto"/>
              <a:cs typeface="Roboto"/>
              <a:sym typeface="Roboto"/>
            </a:endParaRPr>
          </a:p>
        </p:txBody>
      </p:sp>
      <p:sp>
        <p:nvSpPr>
          <p:cNvPr id="759" name="Google Shape;759;p68"/>
          <p:cNvSpPr txBox="1"/>
          <p:nvPr/>
        </p:nvSpPr>
        <p:spPr>
          <a:xfrm>
            <a:off x="673717" y="5220200"/>
            <a:ext cx="2112900" cy="462300"/>
          </a:xfrm>
          <a:prstGeom prst="rect">
            <a:avLst/>
          </a:prstGeom>
          <a:noFill/>
          <a:ln>
            <a:noFill/>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n-US" sz="1700">
                <a:solidFill>
                  <a:srgbClr val="666666"/>
                </a:solidFill>
                <a:latin typeface="Roboto"/>
                <a:ea typeface="Roboto"/>
                <a:cs typeface="Roboto"/>
                <a:sym typeface="Roboto"/>
              </a:rPr>
              <a:t>Least participatory</a:t>
            </a:r>
            <a:endParaRPr sz="1700">
              <a:solidFill>
                <a:srgbClr val="666666"/>
              </a:solidFill>
              <a:latin typeface="Roboto"/>
              <a:ea typeface="Roboto"/>
              <a:cs typeface="Roboto"/>
              <a:sym typeface="Roboto"/>
            </a:endParaRPr>
          </a:p>
        </p:txBody>
      </p:sp>
      <p:sp>
        <p:nvSpPr>
          <p:cNvPr id="760" name="Google Shape;760;p68"/>
          <p:cNvSpPr txBox="1"/>
          <p:nvPr/>
        </p:nvSpPr>
        <p:spPr>
          <a:xfrm>
            <a:off x="3538549" y="40710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lt2"/>
                </a:solidFill>
                <a:latin typeface="Roboto"/>
                <a:ea typeface="Roboto"/>
                <a:cs typeface="Roboto"/>
                <a:sym typeface="Roboto"/>
              </a:rPr>
              <a:t>End user feedback</a:t>
            </a:r>
            <a:endParaRPr sz="2900" b="1">
              <a:solidFill>
                <a:schemeClr val="lt2"/>
              </a:solidFill>
              <a:latin typeface="Roboto"/>
              <a:ea typeface="Roboto"/>
              <a:cs typeface="Roboto"/>
              <a:sym typeface="Roboto"/>
            </a:endParaRPr>
          </a:p>
        </p:txBody>
      </p:sp>
      <p:sp>
        <p:nvSpPr>
          <p:cNvPr id="761" name="Google Shape;761;p68"/>
          <p:cNvSpPr/>
          <p:nvPr/>
        </p:nvSpPr>
        <p:spPr>
          <a:xfrm rot="-5400000">
            <a:off x="2289500" y="3200983"/>
            <a:ext cx="1599300" cy="354000"/>
          </a:xfrm>
          <a:prstGeom prst="rightArrow">
            <a:avLst>
              <a:gd name="adj1" fmla="val 50000"/>
              <a:gd name="adj2" fmla="val 50000"/>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62" name="Google Shape;762;p68"/>
          <p:cNvSpPr/>
          <p:nvPr/>
        </p:nvSpPr>
        <p:spPr>
          <a:xfrm rot="-5400000">
            <a:off x="2352350" y="4228100"/>
            <a:ext cx="1473600" cy="354000"/>
          </a:xfrm>
          <a:prstGeom prst="rightArrow">
            <a:avLst>
              <a:gd name="adj1" fmla="val 50000"/>
              <a:gd name="adj2" fmla="val 50000"/>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63" name="Google Shape;763;p68"/>
          <p:cNvSpPr/>
          <p:nvPr/>
        </p:nvSpPr>
        <p:spPr>
          <a:xfrm rot="-5400000">
            <a:off x="2390300" y="5383183"/>
            <a:ext cx="1397700" cy="354000"/>
          </a:xfrm>
          <a:prstGeom prst="rightArrow">
            <a:avLst>
              <a:gd name="adj1" fmla="val 50000"/>
              <a:gd name="adj2" fmla="val 50000"/>
            </a:avLst>
          </a:prstGeom>
          <a:solidFill>
            <a:srgbClr val="99999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grpSp>
        <p:nvGrpSpPr>
          <p:cNvPr id="764" name="Google Shape;764;p68"/>
          <p:cNvGrpSpPr/>
          <p:nvPr/>
        </p:nvGrpSpPr>
        <p:grpSpPr>
          <a:xfrm>
            <a:off x="164478" y="217473"/>
            <a:ext cx="1000907" cy="1099059"/>
            <a:chOff x="1711250" y="2748252"/>
            <a:chExt cx="307036" cy="361200"/>
          </a:xfrm>
        </p:grpSpPr>
        <p:sp>
          <p:nvSpPr>
            <p:cNvPr id="765" name="Google Shape;765;p68"/>
            <p:cNvSpPr/>
            <p:nvPr/>
          </p:nvSpPr>
          <p:spPr>
            <a:xfrm>
              <a:off x="1711250" y="2756625"/>
              <a:ext cx="272100" cy="272100"/>
            </a:xfrm>
            <a:prstGeom prst="ellipse">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latin typeface="Poppins"/>
                <a:ea typeface="Poppins"/>
                <a:cs typeface="Poppins"/>
                <a:sym typeface="Poppins"/>
              </a:endParaRPr>
            </a:p>
          </p:txBody>
        </p:sp>
        <p:sp>
          <p:nvSpPr>
            <p:cNvPr id="766" name="Google Shape;766;p68"/>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5"/>
                  </a:solidFill>
                  <a:latin typeface="Poppins"/>
                  <a:ea typeface="Poppins"/>
                  <a:cs typeface="Poppins"/>
                  <a:sym typeface="Poppins"/>
                </a:rPr>
                <a:t> </a:t>
              </a:r>
              <a:r>
                <a:rPr lang="en-US" sz="4500" b="1">
                  <a:solidFill>
                    <a:schemeClr val="accent5"/>
                  </a:solidFill>
                  <a:latin typeface="Poppins"/>
                  <a:ea typeface="Poppins"/>
                  <a:cs typeface="Poppins"/>
                  <a:sym typeface="Poppins"/>
                </a:rPr>
                <a:t>3</a:t>
              </a:r>
              <a:endParaRPr sz="4500" b="1">
                <a:solidFill>
                  <a:schemeClr val="accent5"/>
                </a:solidFill>
                <a:latin typeface="Poppins"/>
                <a:ea typeface="Poppins"/>
                <a:cs typeface="Poppins"/>
                <a:sym typeface="Poppins"/>
              </a:endParaRPr>
            </a:p>
          </p:txBody>
        </p:sp>
      </p:grpSp>
      <p:pic>
        <p:nvPicPr>
          <p:cNvPr id="767" name="Google Shape;767;p68"/>
          <p:cNvPicPr preferRelativeResize="0"/>
          <p:nvPr/>
        </p:nvPicPr>
        <p:blipFill>
          <a:blip r:embed="rId3">
            <a:alphaModFix/>
          </a:blip>
          <a:stretch>
            <a:fillRect/>
          </a:stretch>
        </p:blipFill>
        <p:spPr>
          <a:xfrm>
            <a:off x="8130750" y="1867200"/>
            <a:ext cx="3049325" cy="26481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71"/>
        <p:cNvGrpSpPr/>
        <p:nvPr/>
      </p:nvGrpSpPr>
      <p:grpSpPr>
        <a:xfrm>
          <a:off x="0" y="0"/>
          <a:ext cx="0" cy="0"/>
          <a:chOff x="0" y="0"/>
          <a:chExt cx="0" cy="0"/>
        </a:xfrm>
      </p:grpSpPr>
      <p:sp>
        <p:nvSpPr>
          <p:cNvPr id="772" name="Google Shape;772;p69"/>
          <p:cNvSpPr/>
          <p:nvPr/>
        </p:nvSpPr>
        <p:spPr>
          <a:xfrm>
            <a:off x="7551650" y="1761575"/>
            <a:ext cx="4146300" cy="40200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73" name="Google Shape;773;p69"/>
          <p:cNvSpPr txBox="1">
            <a:spLocks noGrp="1"/>
          </p:cNvSpPr>
          <p:nvPr>
            <p:ph type="title" idx="4294967295"/>
          </p:nvPr>
        </p:nvSpPr>
        <p:spPr>
          <a:xfrm>
            <a:off x="1206501" y="240800"/>
            <a:ext cx="112593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5"/>
                </a:solidFill>
                <a:latin typeface="Bebas Neue"/>
                <a:ea typeface="Bebas Neue"/>
                <a:cs typeface="Bebas Neue"/>
                <a:sym typeface="Bebas Neue"/>
              </a:rPr>
              <a:t>Consider using participatory methods</a:t>
            </a:r>
            <a:endParaRPr b="1">
              <a:solidFill>
                <a:schemeClr val="accent5"/>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accent4"/>
              </a:solidFill>
              <a:latin typeface="Poppins"/>
              <a:ea typeface="Poppins"/>
              <a:cs typeface="Poppins"/>
              <a:sym typeface="Poppins"/>
            </a:endParaRPr>
          </a:p>
        </p:txBody>
      </p:sp>
      <p:sp>
        <p:nvSpPr>
          <p:cNvPr id="774" name="Google Shape;774;p69"/>
          <p:cNvSpPr/>
          <p:nvPr/>
        </p:nvSpPr>
        <p:spPr>
          <a:xfrm rot="-5400000">
            <a:off x="2337717" y="2033667"/>
            <a:ext cx="1507200" cy="334800"/>
          </a:xfrm>
          <a:prstGeom prst="rightArrow">
            <a:avLst>
              <a:gd name="adj1" fmla="val 50000"/>
              <a:gd name="adj2" fmla="val 50000"/>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75" name="Google Shape;775;p69"/>
          <p:cNvSpPr txBox="1"/>
          <p:nvPr/>
        </p:nvSpPr>
        <p:spPr>
          <a:xfrm>
            <a:off x="3538550" y="1455800"/>
            <a:ext cx="7947900" cy="11934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accent1"/>
                </a:solidFill>
                <a:latin typeface="Roboto"/>
                <a:ea typeface="Roboto"/>
                <a:cs typeface="Roboto"/>
                <a:sym typeface="Roboto"/>
              </a:rPr>
              <a:t>Women and/or girl-led </a:t>
            </a:r>
            <a:endParaRPr sz="2900" b="1">
              <a:solidFill>
                <a:schemeClr val="accent1"/>
              </a:solidFill>
              <a:latin typeface="Roboto"/>
              <a:ea typeface="Roboto"/>
              <a:cs typeface="Roboto"/>
              <a:sym typeface="Roboto"/>
            </a:endParaRPr>
          </a:p>
          <a:p>
            <a:pPr marL="0" lvl="0" indent="0" algn="l" rtl="0">
              <a:lnSpc>
                <a:spcPct val="115000"/>
              </a:lnSpc>
              <a:spcBef>
                <a:spcPts val="0"/>
              </a:spcBef>
              <a:spcAft>
                <a:spcPts val="0"/>
              </a:spcAft>
              <a:buNone/>
            </a:pPr>
            <a:r>
              <a:rPr lang="en-US" sz="2900" b="1">
                <a:solidFill>
                  <a:schemeClr val="accent1"/>
                </a:solidFill>
                <a:latin typeface="Roboto"/>
                <a:ea typeface="Roboto"/>
                <a:cs typeface="Roboto"/>
                <a:sym typeface="Roboto"/>
              </a:rPr>
              <a:t>approaches</a:t>
            </a:r>
            <a:endParaRPr sz="2900" b="1">
              <a:solidFill>
                <a:schemeClr val="accent1"/>
              </a:solidFill>
              <a:latin typeface="Roboto"/>
              <a:ea typeface="Roboto"/>
              <a:cs typeface="Roboto"/>
              <a:sym typeface="Roboto"/>
            </a:endParaRPr>
          </a:p>
          <a:p>
            <a:pPr marL="0" lvl="0" indent="0" algn="l" rtl="0">
              <a:lnSpc>
                <a:spcPct val="115000"/>
              </a:lnSpc>
              <a:spcBef>
                <a:spcPts val="0"/>
              </a:spcBef>
              <a:spcAft>
                <a:spcPts val="0"/>
              </a:spcAft>
              <a:buNone/>
            </a:pPr>
            <a:endParaRPr sz="2900" b="1">
              <a:solidFill>
                <a:schemeClr val="accent1"/>
              </a:solidFill>
              <a:latin typeface="Roboto"/>
              <a:ea typeface="Roboto"/>
              <a:cs typeface="Roboto"/>
              <a:sym typeface="Roboto"/>
            </a:endParaRPr>
          </a:p>
        </p:txBody>
      </p:sp>
      <p:sp>
        <p:nvSpPr>
          <p:cNvPr id="776" name="Google Shape;776;p69"/>
          <p:cNvSpPr txBox="1"/>
          <p:nvPr/>
        </p:nvSpPr>
        <p:spPr>
          <a:xfrm>
            <a:off x="718074" y="1671067"/>
            <a:ext cx="2023500" cy="462300"/>
          </a:xfrm>
          <a:prstGeom prst="rect">
            <a:avLst/>
          </a:prstGeom>
          <a:noFill/>
          <a:ln>
            <a:noFill/>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n-US" sz="1700">
                <a:solidFill>
                  <a:schemeClr val="accent1"/>
                </a:solidFill>
                <a:latin typeface="Roboto"/>
                <a:ea typeface="Roboto"/>
                <a:cs typeface="Roboto"/>
                <a:sym typeface="Roboto"/>
              </a:rPr>
              <a:t>Most participatory</a:t>
            </a:r>
            <a:endParaRPr sz="1700">
              <a:solidFill>
                <a:schemeClr val="accent1"/>
              </a:solidFill>
              <a:latin typeface="Roboto"/>
              <a:ea typeface="Roboto"/>
              <a:cs typeface="Roboto"/>
              <a:sym typeface="Roboto"/>
            </a:endParaRPr>
          </a:p>
        </p:txBody>
      </p:sp>
      <p:sp>
        <p:nvSpPr>
          <p:cNvPr id="777" name="Google Shape;777;p69"/>
          <p:cNvSpPr txBox="1"/>
          <p:nvPr/>
        </p:nvSpPr>
        <p:spPr>
          <a:xfrm>
            <a:off x="3538549" y="28777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accent2"/>
                </a:solidFill>
                <a:latin typeface="Roboto"/>
                <a:ea typeface="Roboto"/>
                <a:cs typeface="Roboto"/>
                <a:sym typeface="Roboto"/>
              </a:rPr>
              <a:t>Participation</a:t>
            </a:r>
            <a:endParaRPr sz="2900" b="1">
              <a:solidFill>
                <a:schemeClr val="accent2"/>
              </a:solidFill>
              <a:latin typeface="Roboto"/>
              <a:ea typeface="Roboto"/>
              <a:cs typeface="Roboto"/>
              <a:sym typeface="Roboto"/>
            </a:endParaRPr>
          </a:p>
        </p:txBody>
      </p:sp>
      <p:sp>
        <p:nvSpPr>
          <p:cNvPr id="778" name="Google Shape;778;p69"/>
          <p:cNvSpPr txBox="1"/>
          <p:nvPr/>
        </p:nvSpPr>
        <p:spPr>
          <a:xfrm>
            <a:off x="3538549" y="52643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rgbClr val="666666"/>
                </a:solidFill>
                <a:latin typeface="Roboto"/>
                <a:ea typeface="Roboto"/>
                <a:cs typeface="Roboto"/>
                <a:sym typeface="Roboto"/>
              </a:rPr>
              <a:t>Limited engagement</a:t>
            </a:r>
            <a:endParaRPr sz="2900" b="1">
              <a:solidFill>
                <a:srgbClr val="666666"/>
              </a:solidFill>
              <a:latin typeface="Roboto"/>
              <a:ea typeface="Roboto"/>
              <a:cs typeface="Roboto"/>
              <a:sym typeface="Roboto"/>
            </a:endParaRPr>
          </a:p>
        </p:txBody>
      </p:sp>
      <p:sp>
        <p:nvSpPr>
          <p:cNvPr id="779" name="Google Shape;779;p69"/>
          <p:cNvSpPr txBox="1"/>
          <p:nvPr/>
        </p:nvSpPr>
        <p:spPr>
          <a:xfrm>
            <a:off x="673717" y="5220200"/>
            <a:ext cx="2112900" cy="462300"/>
          </a:xfrm>
          <a:prstGeom prst="rect">
            <a:avLst/>
          </a:prstGeom>
          <a:noFill/>
          <a:ln>
            <a:noFill/>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n-US" sz="1700">
                <a:solidFill>
                  <a:srgbClr val="666666"/>
                </a:solidFill>
                <a:latin typeface="Roboto"/>
                <a:ea typeface="Roboto"/>
                <a:cs typeface="Roboto"/>
                <a:sym typeface="Roboto"/>
              </a:rPr>
              <a:t>Least participatory</a:t>
            </a:r>
            <a:endParaRPr sz="1700">
              <a:solidFill>
                <a:srgbClr val="666666"/>
              </a:solidFill>
              <a:latin typeface="Roboto"/>
              <a:ea typeface="Roboto"/>
              <a:cs typeface="Roboto"/>
              <a:sym typeface="Roboto"/>
            </a:endParaRPr>
          </a:p>
        </p:txBody>
      </p:sp>
      <p:sp>
        <p:nvSpPr>
          <p:cNvPr id="780" name="Google Shape;780;p69"/>
          <p:cNvSpPr txBox="1"/>
          <p:nvPr/>
        </p:nvSpPr>
        <p:spPr>
          <a:xfrm>
            <a:off x="3538549" y="40710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accent4"/>
                </a:solidFill>
                <a:latin typeface="Roboto"/>
                <a:ea typeface="Roboto"/>
                <a:cs typeface="Roboto"/>
                <a:sym typeface="Roboto"/>
              </a:rPr>
              <a:t>End user feedback</a:t>
            </a:r>
            <a:endParaRPr sz="2900" b="1">
              <a:solidFill>
                <a:schemeClr val="accent4"/>
              </a:solidFill>
              <a:latin typeface="Roboto"/>
              <a:ea typeface="Roboto"/>
              <a:cs typeface="Roboto"/>
              <a:sym typeface="Roboto"/>
            </a:endParaRPr>
          </a:p>
        </p:txBody>
      </p:sp>
      <p:sp>
        <p:nvSpPr>
          <p:cNvPr id="781" name="Google Shape;781;p69"/>
          <p:cNvSpPr/>
          <p:nvPr/>
        </p:nvSpPr>
        <p:spPr>
          <a:xfrm rot="-5400000">
            <a:off x="2289500" y="3200983"/>
            <a:ext cx="1599300" cy="354000"/>
          </a:xfrm>
          <a:prstGeom prst="rightArrow">
            <a:avLst>
              <a:gd name="adj1" fmla="val 50000"/>
              <a:gd name="adj2" fmla="val 50000"/>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82" name="Google Shape;782;p69"/>
          <p:cNvSpPr/>
          <p:nvPr/>
        </p:nvSpPr>
        <p:spPr>
          <a:xfrm rot="-5400000">
            <a:off x="2352350" y="4228100"/>
            <a:ext cx="1473600" cy="354000"/>
          </a:xfrm>
          <a:prstGeom prst="rightArrow">
            <a:avLst>
              <a:gd name="adj1" fmla="val 50000"/>
              <a:gd name="adj2" fmla="val 50000"/>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83" name="Google Shape;783;p69"/>
          <p:cNvSpPr/>
          <p:nvPr/>
        </p:nvSpPr>
        <p:spPr>
          <a:xfrm rot="-5400000">
            <a:off x="2390300" y="5383183"/>
            <a:ext cx="1397700" cy="354000"/>
          </a:xfrm>
          <a:prstGeom prst="rightArrow">
            <a:avLst>
              <a:gd name="adj1" fmla="val 50000"/>
              <a:gd name="adj2" fmla="val 50000"/>
            </a:avLst>
          </a:prstGeom>
          <a:solidFill>
            <a:srgbClr val="99999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grpSp>
        <p:nvGrpSpPr>
          <p:cNvPr id="784" name="Google Shape;784;p69"/>
          <p:cNvGrpSpPr/>
          <p:nvPr/>
        </p:nvGrpSpPr>
        <p:grpSpPr>
          <a:xfrm>
            <a:off x="164478" y="217473"/>
            <a:ext cx="1000907" cy="1099059"/>
            <a:chOff x="1711250" y="2748252"/>
            <a:chExt cx="307036" cy="361200"/>
          </a:xfrm>
        </p:grpSpPr>
        <p:sp>
          <p:nvSpPr>
            <p:cNvPr id="785" name="Google Shape;785;p69"/>
            <p:cNvSpPr/>
            <p:nvPr/>
          </p:nvSpPr>
          <p:spPr>
            <a:xfrm>
              <a:off x="1711250" y="2756625"/>
              <a:ext cx="272100" cy="272100"/>
            </a:xfrm>
            <a:prstGeom prst="ellipse">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latin typeface="Poppins"/>
                <a:ea typeface="Poppins"/>
                <a:cs typeface="Poppins"/>
                <a:sym typeface="Poppins"/>
              </a:endParaRPr>
            </a:p>
          </p:txBody>
        </p:sp>
        <p:sp>
          <p:nvSpPr>
            <p:cNvPr id="786" name="Google Shape;786;p69"/>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5"/>
                  </a:solidFill>
                  <a:latin typeface="Poppins"/>
                  <a:ea typeface="Poppins"/>
                  <a:cs typeface="Poppins"/>
                  <a:sym typeface="Poppins"/>
                </a:rPr>
                <a:t> </a:t>
              </a:r>
              <a:r>
                <a:rPr lang="en-US" sz="4500" b="1">
                  <a:solidFill>
                    <a:schemeClr val="accent5"/>
                  </a:solidFill>
                  <a:latin typeface="Poppins"/>
                  <a:ea typeface="Poppins"/>
                  <a:cs typeface="Poppins"/>
                  <a:sym typeface="Poppins"/>
                </a:rPr>
                <a:t>3</a:t>
              </a:r>
              <a:endParaRPr sz="4500" b="1">
                <a:solidFill>
                  <a:schemeClr val="accent5"/>
                </a:solidFill>
                <a:latin typeface="Poppins"/>
                <a:ea typeface="Poppins"/>
                <a:cs typeface="Poppins"/>
                <a:sym typeface="Poppins"/>
              </a:endParaRPr>
            </a:p>
          </p:txBody>
        </p:sp>
      </p:grpSp>
      <p:pic>
        <p:nvPicPr>
          <p:cNvPr id="787" name="Google Shape;787;p69"/>
          <p:cNvPicPr preferRelativeResize="0"/>
          <p:nvPr/>
        </p:nvPicPr>
        <p:blipFill rotWithShape="1">
          <a:blip r:embed="rId3">
            <a:alphaModFix/>
          </a:blip>
          <a:srcRect/>
          <a:stretch/>
        </p:blipFill>
        <p:spPr>
          <a:xfrm>
            <a:off x="7718457" y="1995411"/>
            <a:ext cx="3822901" cy="2657983"/>
          </a:xfrm>
          <a:prstGeom prst="rect">
            <a:avLst/>
          </a:prstGeom>
          <a:noFill/>
          <a:ln w="9525" cap="flat" cmpd="sng">
            <a:solidFill>
              <a:schemeClr val="dk1"/>
            </a:solidFill>
            <a:prstDash val="solid"/>
            <a:round/>
            <a:headEnd type="none" w="sm" len="sm"/>
            <a:tailEnd type="none" w="sm" len="sm"/>
          </a:ln>
        </p:spPr>
      </p:pic>
      <p:sp>
        <p:nvSpPr>
          <p:cNvPr id="788" name="Google Shape;788;p69"/>
          <p:cNvSpPr txBox="1"/>
          <p:nvPr/>
        </p:nvSpPr>
        <p:spPr>
          <a:xfrm>
            <a:off x="7752525" y="4698025"/>
            <a:ext cx="3696000" cy="78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500">
                <a:solidFill>
                  <a:schemeClr val="dk1"/>
                </a:solidFill>
                <a:latin typeface="Caveat"/>
                <a:ea typeface="Caveat"/>
                <a:cs typeface="Caveat"/>
                <a:sym typeface="Caveat"/>
              </a:rPr>
              <a:t>Girls ideate, design, and deliver a new social impact project </a:t>
            </a:r>
            <a:endParaRPr sz="2500">
              <a:solidFill>
                <a:schemeClr val="dk1"/>
              </a:solidFill>
              <a:latin typeface="Caveat"/>
              <a:ea typeface="Caveat"/>
              <a:cs typeface="Caveat"/>
              <a:sym typeface="Caveat"/>
            </a:endParaRPr>
          </a:p>
        </p:txBody>
      </p:sp>
      <p:sp>
        <p:nvSpPr>
          <p:cNvPr id="789" name="Google Shape;789;p69"/>
          <p:cNvSpPr txBox="1"/>
          <p:nvPr/>
        </p:nvSpPr>
        <p:spPr>
          <a:xfrm>
            <a:off x="9738950" y="5487750"/>
            <a:ext cx="2912100" cy="6675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000">
                <a:solidFill>
                  <a:schemeClr val="dk1"/>
                </a:solidFill>
                <a:latin typeface="Roboto"/>
                <a:ea typeface="Roboto"/>
                <a:cs typeface="Roboto"/>
                <a:sym typeface="Roboto"/>
              </a:rPr>
              <a:t>Photo credit: Milaan Foundation</a:t>
            </a:r>
            <a:endParaRPr sz="1000">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93"/>
        <p:cNvGrpSpPr/>
        <p:nvPr/>
      </p:nvGrpSpPr>
      <p:grpSpPr>
        <a:xfrm>
          <a:off x="0" y="0"/>
          <a:ext cx="0" cy="0"/>
          <a:chOff x="0" y="0"/>
          <a:chExt cx="0" cy="0"/>
        </a:xfrm>
      </p:grpSpPr>
      <p:sp>
        <p:nvSpPr>
          <p:cNvPr id="794" name="Google Shape;794;p70"/>
          <p:cNvSpPr/>
          <p:nvPr/>
        </p:nvSpPr>
        <p:spPr>
          <a:xfrm>
            <a:off x="7551650" y="1761575"/>
            <a:ext cx="4146300" cy="40200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95" name="Google Shape;795;p70"/>
          <p:cNvSpPr txBox="1">
            <a:spLocks noGrp="1"/>
          </p:cNvSpPr>
          <p:nvPr>
            <p:ph type="title" idx="4294967295"/>
          </p:nvPr>
        </p:nvSpPr>
        <p:spPr>
          <a:xfrm>
            <a:off x="1206501" y="240800"/>
            <a:ext cx="112593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5"/>
                </a:solidFill>
                <a:latin typeface="Bebas Neue"/>
                <a:ea typeface="Bebas Neue"/>
                <a:cs typeface="Bebas Neue"/>
                <a:sym typeface="Bebas Neue"/>
              </a:rPr>
              <a:t>Consider using participatory methods</a:t>
            </a:r>
            <a:endParaRPr b="1">
              <a:solidFill>
                <a:schemeClr val="accent5"/>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accent4"/>
              </a:solidFill>
              <a:latin typeface="Poppins"/>
              <a:ea typeface="Poppins"/>
              <a:cs typeface="Poppins"/>
              <a:sym typeface="Poppins"/>
            </a:endParaRPr>
          </a:p>
        </p:txBody>
      </p:sp>
      <p:sp>
        <p:nvSpPr>
          <p:cNvPr id="796" name="Google Shape;796;p70"/>
          <p:cNvSpPr/>
          <p:nvPr/>
        </p:nvSpPr>
        <p:spPr>
          <a:xfrm rot="-5400000">
            <a:off x="2337717" y="2033667"/>
            <a:ext cx="1507200" cy="334800"/>
          </a:xfrm>
          <a:prstGeom prst="rightArrow">
            <a:avLst>
              <a:gd name="adj1" fmla="val 50000"/>
              <a:gd name="adj2" fmla="val 50000"/>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797" name="Google Shape;797;p70"/>
          <p:cNvSpPr txBox="1"/>
          <p:nvPr/>
        </p:nvSpPr>
        <p:spPr>
          <a:xfrm>
            <a:off x="3538550" y="1455800"/>
            <a:ext cx="7947900" cy="11934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accent1"/>
                </a:solidFill>
                <a:latin typeface="Roboto"/>
                <a:ea typeface="Roboto"/>
                <a:cs typeface="Roboto"/>
                <a:sym typeface="Roboto"/>
              </a:rPr>
              <a:t>Women and/or girl-led </a:t>
            </a:r>
            <a:endParaRPr sz="2900" b="1">
              <a:solidFill>
                <a:schemeClr val="accent1"/>
              </a:solidFill>
              <a:latin typeface="Roboto"/>
              <a:ea typeface="Roboto"/>
              <a:cs typeface="Roboto"/>
              <a:sym typeface="Roboto"/>
            </a:endParaRPr>
          </a:p>
          <a:p>
            <a:pPr marL="0" lvl="0" indent="0" algn="l" rtl="0">
              <a:lnSpc>
                <a:spcPct val="115000"/>
              </a:lnSpc>
              <a:spcBef>
                <a:spcPts val="0"/>
              </a:spcBef>
              <a:spcAft>
                <a:spcPts val="0"/>
              </a:spcAft>
              <a:buNone/>
            </a:pPr>
            <a:r>
              <a:rPr lang="en-US" sz="2900" b="1">
                <a:solidFill>
                  <a:schemeClr val="accent1"/>
                </a:solidFill>
                <a:latin typeface="Roboto"/>
                <a:ea typeface="Roboto"/>
                <a:cs typeface="Roboto"/>
                <a:sym typeface="Roboto"/>
              </a:rPr>
              <a:t>approaches</a:t>
            </a:r>
            <a:endParaRPr sz="2900" b="1">
              <a:solidFill>
                <a:schemeClr val="accent1"/>
              </a:solidFill>
              <a:latin typeface="Roboto"/>
              <a:ea typeface="Roboto"/>
              <a:cs typeface="Roboto"/>
              <a:sym typeface="Roboto"/>
            </a:endParaRPr>
          </a:p>
        </p:txBody>
      </p:sp>
      <p:sp>
        <p:nvSpPr>
          <p:cNvPr id="798" name="Google Shape;798;p70"/>
          <p:cNvSpPr txBox="1"/>
          <p:nvPr/>
        </p:nvSpPr>
        <p:spPr>
          <a:xfrm>
            <a:off x="718074" y="1671067"/>
            <a:ext cx="2023500" cy="462300"/>
          </a:xfrm>
          <a:prstGeom prst="rect">
            <a:avLst/>
          </a:prstGeom>
          <a:noFill/>
          <a:ln>
            <a:noFill/>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n-US" sz="1700">
                <a:solidFill>
                  <a:schemeClr val="accent1"/>
                </a:solidFill>
                <a:latin typeface="Roboto"/>
                <a:ea typeface="Roboto"/>
                <a:cs typeface="Roboto"/>
                <a:sym typeface="Roboto"/>
              </a:rPr>
              <a:t>Most participatory</a:t>
            </a:r>
            <a:endParaRPr sz="1700">
              <a:solidFill>
                <a:schemeClr val="accent1"/>
              </a:solidFill>
              <a:latin typeface="Roboto"/>
              <a:ea typeface="Roboto"/>
              <a:cs typeface="Roboto"/>
              <a:sym typeface="Roboto"/>
            </a:endParaRPr>
          </a:p>
        </p:txBody>
      </p:sp>
      <p:sp>
        <p:nvSpPr>
          <p:cNvPr id="799" name="Google Shape;799;p70"/>
          <p:cNvSpPr txBox="1"/>
          <p:nvPr/>
        </p:nvSpPr>
        <p:spPr>
          <a:xfrm>
            <a:off x="3538549" y="28777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lt2"/>
                </a:solidFill>
                <a:latin typeface="Roboto"/>
                <a:ea typeface="Roboto"/>
                <a:cs typeface="Roboto"/>
                <a:sym typeface="Roboto"/>
              </a:rPr>
              <a:t>Participation</a:t>
            </a:r>
            <a:endParaRPr sz="2900" b="1">
              <a:solidFill>
                <a:schemeClr val="lt2"/>
              </a:solidFill>
              <a:latin typeface="Roboto"/>
              <a:ea typeface="Roboto"/>
              <a:cs typeface="Roboto"/>
              <a:sym typeface="Roboto"/>
            </a:endParaRPr>
          </a:p>
        </p:txBody>
      </p:sp>
      <p:sp>
        <p:nvSpPr>
          <p:cNvPr id="800" name="Google Shape;800;p70"/>
          <p:cNvSpPr txBox="1"/>
          <p:nvPr/>
        </p:nvSpPr>
        <p:spPr>
          <a:xfrm>
            <a:off x="3538549" y="52643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lt2"/>
                </a:solidFill>
                <a:latin typeface="Roboto"/>
                <a:ea typeface="Roboto"/>
                <a:cs typeface="Roboto"/>
                <a:sym typeface="Roboto"/>
              </a:rPr>
              <a:t>Limited engagement</a:t>
            </a:r>
            <a:endParaRPr sz="2900" b="1">
              <a:solidFill>
                <a:schemeClr val="lt2"/>
              </a:solidFill>
              <a:latin typeface="Roboto"/>
              <a:ea typeface="Roboto"/>
              <a:cs typeface="Roboto"/>
              <a:sym typeface="Roboto"/>
            </a:endParaRPr>
          </a:p>
        </p:txBody>
      </p:sp>
      <p:sp>
        <p:nvSpPr>
          <p:cNvPr id="801" name="Google Shape;801;p70"/>
          <p:cNvSpPr txBox="1"/>
          <p:nvPr/>
        </p:nvSpPr>
        <p:spPr>
          <a:xfrm>
            <a:off x="673717" y="5220200"/>
            <a:ext cx="2112900" cy="462300"/>
          </a:xfrm>
          <a:prstGeom prst="rect">
            <a:avLst/>
          </a:prstGeom>
          <a:noFill/>
          <a:ln>
            <a:noFill/>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n-US" sz="1700">
                <a:solidFill>
                  <a:srgbClr val="666666"/>
                </a:solidFill>
                <a:latin typeface="Roboto"/>
                <a:ea typeface="Roboto"/>
                <a:cs typeface="Roboto"/>
                <a:sym typeface="Roboto"/>
              </a:rPr>
              <a:t>Least participatory</a:t>
            </a:r>
            <a:endParaRPr sz="1700">
              <a:solidFill>
                <a:srgbClr val="666666"/>
              </a:solidFill>
              <a:latin typeface="Roboto"/>
              <a:ea typeface="Roboto"/>
              <a:cs typeface="Roboto"/>
              <a:sym typeface="Roboto"/>
            </a:endParaRPr>
          </a:p>
        </p:txBody>
      </p:sp>
      <p:sp>
        <p:nvSpPr>
          <p:cNvPr id="802" name="Google Shape;802;p70"/>
          <p:cNvSpPr txBox="1"/>
          <p:nvPr/>
        </p:nvSpPr>
        <p:spPr>
          <a:xfrm>
            <a:off x="3538549" y="4071000"/>
            <a:ext cx="7947900" cy="368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None/>
            </a:pPr>
            <a:r>
              <a:rPr lang="en-US" sz="2900" b="1">
                <a:solidFill>
                  <a:schemeClr val="lt2"/>
                </a:solidFill>
                <a:latin typeface="Roboto"/>
                <a:ea typeface="Roboto"/>
                <a:cs typeface="Roboto"/>
                <a:sym typeface="Roboto"/>
              </a:rPr>
              <a:t>End user feedback</a:t>
            </a:r>
            <a:endParaRPr sz="2900" b="1">
              <a:solidFill>
                <a:schemeClr val="lt2"/>
              </a:solidFill>
              <a:latin typeface="Roboto"/>
              <a:ea typeface="Roboto"/>
              <a:cs typeface="Roboto"/>
              <a:sym typeface="Roboto"/>
            </a:endParaRPr>
          </a:p>
        </p:txBody>
      </p:sp>
      <p:sp>
        <p:nvSpPr>
          <p:cNvPr id="803" name="Google Shape;803;p70"/>
          <p:cNvSpPr/>
          <p:nvPr/>
        </p:nvSpPr>
        <p:spPr>
          <a:xfrm rot="-5400000">
            <a:off x="2289500" y="3200983"/>
            <a:ext cx="1599300" cy="354000"/>
          </a:xfrm>
          <a:prstGeom prst="rightArrow">
            <a:avLst>
              <a:gd name="adj1" fmla="val 50000"/>
              <a:gd name="adj2" fmla="val 50000"/>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804" name="Google Shape;804;p70"/>
          <p:cNvSpPr/>
          <p:nvPr/>
        </p:nvSpPr>
        <p:spPr>
          <a:xfrm rot="-5400000">
            <a:off x="2352350" y="4228100"/>
            <a:ext cx="1473600" cy="354000"/>
          </a:xfrm>
          <a:prstGeom prst="rightArrow">
            <a:avLst>
              <a:gd name="adj1" fmla="val 50000"/>
              <a:gd name="adj2" fmla="val 50000"/>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805" name="Google Shape;805;p70"/>
          <p:cNvSpPr/>
          <p:nvPr/>
        </p:nvSpPr>
        <p:spPr>
          <a:xfrm rot="-5400000">
            <a:off x="2390300" y="5383183"/>
            <a:ext cx="1397700" cy="354000"/>
          </a:xfrm>
          <a:prstGeom prst="rightArrow">
            <a:avLst>
              <a:gd name="adj1" fmla="val 50000"/>
              <a:gd name="adj2" fmla="val 50000"/>
            </a:avLst>
          </a:prstGeom>
          <a:solidFill>
            <a:srgbClr val="99999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latin typeface="Roboto"/>
              <a:ea typeface="Roboto"/>
              <a:cs typeface="Roboto"/>
              <a:sym typeface="Roboto"/>
            </a:endParaRPr>
          </a:p>
        </p:txBody>
      </p:sp>
      <p:grpSp>
        <p:nvGrpSpPr>
          <p:cNvPr id="806" name="Google Shape;806;p70"/>
          <p:cNvGrpSpPr/>
          <p:nvPr/>
        </p:nvGrpSpPr>
        <p:grpSpPr>
          <a:xfrm>
            <a:off x="164478" y="217473"/>
            <a:ext cx="1000907" cy="1099059"/>
            <a:chOff x="1711250" y="2748252"/>
            <a:chExt cx="307036" cy="361200"/>
          </a:xfrm>
        </p:grpSpPr>
        <p:sp>
          <p:nvSpPr>
            <p:cNvPr id="807" name="Google Shape;807;p70"/>
            <p:cNvSpPr/>
            <p:nvPr/>
          </p:nvSpPr>
          <p:spPr>
            <a:xfrm>
              <a:off x="1711250" y="2756625"/>
              <a:ext cx="272100" cy="272100"/>
            </a:xfrm>
            <a:prstGeom prst="ellipse">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latin typeface="Poppins"/>
                <a:ea typeface="Poppins"/>
                <a:cs typeface="Poppins"/>
                <a:sym typeface="Poppins"/>
              </a:endParaRPr>
            </a:p>
          </p:txBody>
        </p:sp>
        <p:sp>
          <p:nvSpPr>
            <p:cNvPr id="808" name="Google Shape;808;p70"/>
            <p:cNvSpPr txBox="1"/>
            <p:nvPr/>
          </p:nvSpPr>
          <p:spPr>
            <a:xfrm>
              <a:off x="1746186" y="2748252"/>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5"/>
                  </a:solidFill>
                  <a:latin typeface="Poppins"/>
                  <a:ea typeface="Poppins"/>
                  <a:cs typeface="Poppins"/>
                  <a:sym typeface="Poppins"/>
                </a:rPr>
                <a:t> </a:t>
              </a:r>
              <a:r>
                <a:rPr lang="en-US" sz="4500" b="1">
                  <a:solidFill>
                    <a:schemeClr val="accent5"/>
                  </a:solidFill>
                  <a:latin typeface="Poppins"/>
                  <a:ea typeface="Poppins"/>
                  <a:cs typeface="Poppins"/>
                  <a:sym typeface="Poppins"/>
                </a:rPr>
                <a:t>3</a:t>
              </a:r>
              <a:endParaRPr sz="4500" b="1">
                <a:solidFill>
                  <a:schemeClr val="accent5"/>
                </a:solidFill>
                <a:latin typeface="Poppins"/>
                <a:ea typeface="Poppins"/>
                <a:cs typeface="Poppins"/>
                <a:sym typeface="Poppins"/>
              </a:endParaRPr>
            </a:p>
          </p:txBody>
        </p:sp>
      </p:grpSp>
      <p:pic>
        <p:nvPicPr>
          <p:cNvPr id="809" name="Google Shape;809;p70"/>
          <p:cNvPicPr preferRelativeResize="0"/>
          <p:nvPr/>
        </p:nvPicPr>
        <p:blipFill rotWithShape="1">
          <a:blip r:embed="rId3">
            <a:alphaModFix/>
          </a:blip>
          <a:srcRect/>
          <a:stretch/>
        </p:blipFill>
        <p:spPr>
          <a:xfrm>
            <a:off x="7718457" y="1995411"/>
            <a:ext cx="3822901" cy="2657983"/>
          </a:xfrm>
          <a:prstGeom prst="rect">
            <a:avLst/>
          </a:prstGeom>
          <a:noFill/>
          <a:ln w="9525" cap="flat" cmpd="sng">
            <a:solidFill>
              <a:schemeClr val="dk1"/>
            </a:solidFill>
            <a:prstDash val="solid"/>
            <a:round/>
            <a:headEnd type="none" w="sm" len="sm"/>
            <a:tailEnd type="none" w="sm" len="sm"/>
          </a:ln>
        </p:spPr>
      </p:pic>
      <p:sp>
        <p:nvSpPr>
          <p:cNvPr id="810" name="Google Shape;810;p70"/>
          <p:cNvSpPr txBox="1"/>
          <p:nvPr/>
        </p:nvSpPr>
        <p:spPr>
          <a:xfrm>
            <a:off x="7752525" y="4698025"/>
            <a:ext cx="3696000" cy="78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500">
                <a:solidFill>
                  <a:schemeClr val="dk1"/>
                </a:solidFill>
                <a:latin typeface="Caveat"/>
                <a:ea typeface="Caveat"/>
                <a:cs typeface="Caveat"/>
                <a:sym typeface="Caveat"/>
              </a:rPr>
              <a:t>Girls ideate, design, and deliver a new social impact project </a:t>
            </a:r>
            <a:endParaRPr sz="2500">
              <a:solidFill>
                <a:schemeClr val="dk1"/>
              </a:solidFill>
              <a:latin typeface="Caveat"/>
              <a:ea typeface="Caveat"/>
              <a:cs typeface="Caveat"/>
              <a:sym typeface="Caveat"/>
            </a:endParaRPr>
          </a:p>
        </p:txBody>
      </p:sp>
      <p:sp>
        <p:nvSpPr>
          <p:cNvPr id="811" name="Google Shape;811;p70"/>
          <p:cNvSpPr txBox="1"/>
          <p:nvPr/>
        </p:nvSpPr>
        <p:spPr>
          <a:xfrm>
            <a:off x="9738950" y="5487750"/>
            <a:ext cx="2912100" cy="6675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000">
                <a:solidFill>
                  <a:schemeClr val="dk1"/>
                </a:solidFill>
                <a:latin typeface="Roboto"/>
                <a:ea typeface="Roboto"/>
                <a:cs typeface="Roboto"/>
                <a:sym typeface="Roboto"/>
              </a:rPr>
              <a:t>Photo credit: Milaan Foundation</a:t>
            </a:r>
            <a:endParaRPr sz="1000">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44"/>
          <p:cNvSpPr txBox="1">
            <a:spLocks noGrp="1"/>
          </p:cNvSpPr>
          <p:nvPr>
            <p:ph type="title"/>
          </p:nvPr>
        </p:nvSpPr>
        <p:spPr>
          <a:xfrm>
            <a:off x="356650" y="2071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solidFill>
                  <a:schemeClr val="accent3"/>
                </a:solidFill>
                <a:latin typeface="Bebas Neue"/>
                <a:ea typeface="Bebas Neue"/>
                <a:cs typeface="Bebas Neue"/>
                <a:sym typeface="Bebas Neue"/>
              </a:rPr>
              <a:t>AGENDA</a:t>
            </a:r>
            <a:endParaRPr b="1">
              <a:solidFill>
                <a:schemeClr val="accent3"/>
              </a:solidFill>
              <a:latin typeface="Bebas Neue"/>
              <a:ea typeface="Bebas Neue"/>
              <a:cs typeface="Bebas Neue"/>
              <a:sym typeface="Bebas Neue"/>
            </a:endParaRPr>
          </a:p>
        </p:txBody>
      </p:sp>
      <p:graphicFrame>
        <p:nvGraphicFramePr>
          <p:cNvPr id="273" name="Google Shape;273;p44"/>
          <p:cNvGraphicFramePr/>
          <p:nvPr/>
        </p:nvGraphicFramePr>
        <p:xfrm>
          <a:off x="795547" y="1606525"/>
          <a:ext cx="10725900" cy="2986840"/>
        </p:xfrm>
        <a:graphic>
          <a:graphicData uri="http://schemas.openxmlformats.org/drawingml/2006/table">
            <a:tbl>
              <a:tblPr>
                <a:noFill/>
                <a:tableStyleId>{BC5797F7-B367-48AE-9769-DA50B334AC0C}</a:tableStyleId>
              </a:tblPr>
              <a:tblGrid>
                <a:gridCol w="1323650">
                  <a:extLst>
                    <a:ext uri="{9D8B030D-6E8A-4147-A177-3AD203B41FA5}">
                      <a16:colId xmlns:a16="http://schemas.microsoft.com/office/drawing/2014/main" val="20000"/>
                    </a:ext>
                  </a:extLst>
                </a:gridCol>
                <a:gridCol w="6293250">
                  <a:extLst>
                    <a:ext uri="{9D8B030D-6E8A-4147-A177-3AD203B41FA5}">
                      <a16:colId xmlns:a16="http://schemas.microsoft.com/office/drawing/2014/main" val="20001"/>
                    </a:ext>
                  </a:extLst>
                </a:gridCol>
                <a:gridCol w="3109000">
                  <a:extLst>
                    <a:ext uri="{9D8B030D-6E8A-4147-A177-3AD203B41FA5}">
                      <a16:colId xmlns:a16="http://schemas.microsoft.com/office/drawing/2014/main" val="20002"/>
                    </a:ext>
                  </a:extLst>
                </a:gridCol>
              </a:tblGrid>
              <a:tr h="395825">
                <a:tc>
                  <a:txBody>
                    <a:bodyPr/>
                    <a:lstStyle/>
                    <a:p>
                      <a:pPr marL="0" marR="0" lvl="0" indent="0" algn="l" rtl="0">
                        <a:lnSpc>
                          <a:spcPct val="100000"/>
                        </a:lnSpc>
                        <a:spcBef>
                          <a:spcPts val="0"/>
                        </a:spcBef>
                        <a:spcAft>
                          <a:spcPts val="0"/>
                        </a:spcAft>
                        <a:buClr>
                          <a:srgbClr val="000000"/>
                        </a:buClr>
                        <a:buSzPts val="1300"/>
                        <a:buFont typeface="Arial"/>
                        <a:buNone/>
                      </a:pPr>
                      <a:r>
                        <a:rPr lang="en-US" sz="1700" b="1">
                          <a:solidFill>
                            <a:srgbClr val="FFFFFF"/>
                          </a:solidFill>
                          <a:latin typeface="Roboto"/>
                          <a:ea typeface="Roboto"/>
                          <a:cs typeface="Roboto"/>
                          <a:sym typeface="Roboto"/>
                        </a:rPr>
                        <a:t>Time</a:t>
                      </a:r>
                      <a:endParaRPr sz="1700" b="1" u="none" strike="noStrike" cap="none">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74748"/>
                    </a:solidFill>
                  </a:tcPr>
                </a:tc>
                <a:tc>
                  <a:txBody>
                    <a:bodyPr/>
                    <a:lstStyle/>
                    <a:p>
                      <a:pPr marL="0" marR="0" lvl="0" indent="0" algn="l" rtl="0">
                        <a:lnSpc>
                          <a:spcPct val="100000"/>
                        </a:lnSpc>
                        <a:spcBef>
                          <a:spcPts val="0"/>
                        </a:spcBef>
                        <a:spcAft>
                          <a:spcPts val="0"/>
                        </a:spcAft>
                        <a:buClr>
                          <a:srgbClr val="000000"/>
                        </a:buClr>
                        <a:buSzPts val="1300"/>
                        <a:buFont typeface="Arial"/>
                        <a:buNone/>
                      </a:pPr>
                      <a:r>
                        <a:rPr lang="en-US" sz="1700" b="1" u="none" strike="noStrike" cap="none">
                          <a:solidFill>
                            <a:srgbClr val="FFFFFF"/>
                          </a:solidFill>
                          <a:latin typeface="Roboto"/>
                          <a:ea typeface="Roboto"/>
                          <a:cs typeface="Roboto"/>
                          <a:sym typeface="Roboto"/>
                        </a:rPr>
                        <a:t>Activity</a:t>
                      </a:r>
                      <a:endParaRPr sz="1700" b="1" u="none" strike="noStrike" cap="none">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74748"/>
                    </a:solidFill>
                  </a:tcPr>
                </a:tc>
                <a:tc>
                  <a:txBody>
                    <a:bodyPr/>
                    <a:lstStyle/>
                    <a:p>
                      <a:pPr marL="0" marR="0" lvl="0" indent="0" algn="l" rtl="0">
                        <a:lnSpc>
                          <a:spcPct val="100000"/>
                        </a:lnSpc>
                        <a:spcBef>
                          <a:spcPts val="0"/>
                        </a:spcBef>
                        <a:spcAft>
                          <a:spcPts val="0"/>
                        </a:spcAft>
                        <a:buClr>
                          <a:srgbClr val="000000"/>
                        </a:buClr>
                        <a:buSzPts val="1300"/>
                        <a:buFont typeface="Arial"/>
                        <a:buNone/>
                      </a:pPr>
                      <a:r>
                        <a:rPr lang="en-US" sz="1700" b="1">
                          <a:solidFill>
                            <a:srgbClr val="FFFFFF"/>
                          </a:solidFill>
                          <a:latin typeface="Roboto"/>
                          <a:ea typeface="Roboto"/>
                          <a:cs typeface="Roboto"/>
                          <a:sym typeface="Roboto"/>
                        </a:rPr>
                        <a:t>Format</a:t>
                      </a:r>
                      <a:endParaRPr sz="1700" b="1" u="none" strike="noStrike" cap="none">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74748"/>
                    </a:solidFill>
                  </a:tcPr>
                </a:tc>
                <a:extLst>
                  <a:ext uri="{0D108BD9-81ED-4DB2-BD59-A6C34878D82A}">
                    <a16:rowId xmlns:a16="http://schemas.microsoft.com/office/drawing/2014/main" val="10000"/>
                  </a:ext>
                </a:extLst>
              </a:tr>
              <a:tr h="388275">
                <a:tc>
                  <a:txBody>
                    <a:bodyPr/>
                    <a:lstStyle/>
                    <a:p>
                      <a:pPr marL="0" marR="0" lvl="0" indent="0" algn="l" rtl="0">
                        <a:lnSpc>
                          <a:spcPct val="100000"/>
                        </a:lnSpc>
                        <a:spcBef>
                          <a:spcPts val="0"/>
                        </a:spcBef>
                        <a:spcAft>
                          <a:spcPts val="0"/>
                        </a:spcAft>
                        <a:buNone/>
                      </a:pPr>
                      <a:r>
                        <a:rPr lang="en-US" sz="1700" b="1">
                          <a:solidFill>
                            <a:srgbClr val="FFFFFF"/>
                          </a:solidFill>
                          <a:latin typeface="Roboto"/>
                          <a:ea typeface="Roboto"/>
                          <a:cs typeface="Roboto"/>
                          <a:sym typeface="Roboto"/>
                        </a:rPr>
                        <a:t>5 minutes</a:t>
                      </a:r>
                      <a:endParaRPr sz="17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700">
                          <a:latin typeface="Roboto"/>
                          <a:ea typeface="Roboto"/>
                          <a:cs typeface="Roboto"/>
                          <a:sym typeface="Roboto"/>
                        </a:rPr>
                        <a:t>Icebreaker </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700">
                          <a:latin typeface="Roboto"/>
                          <a:ea typeface="Roboto"/>
                          <a:cs typeface="Roboto"/>
                          <a:sym typeface="Roboto"/>
                        </a:rPr>
                        <a:t>Chat function / plenary discussion</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88275">
                <a:tc>
                  <a:txBody>
                    <a:bodyPr/>
                    <a:lstStyle/>
                    <a:p>
                      <a:pPr marL="0" marR="0" lvl="0" indent="0" algn="l" rtl="0">
                        <a:lnSpc>
                          <a:spcPct val="100000"/>
                        </a:lnSpc>
                        <a:spcBef>
                          <a:spcPts val="0"/>
                        </a:spcBef>
                        <a:spcAft>
                          <a:spcPts val="0"/>
                        </a:spcAft>
                        <a:buNone/>
                      </a:pPr>
                      <a:r>
                        <a:rPr lang="en-US" sz="1700" b="1">
                          <a:solidFill>
                            <a:srgbClr val="FFFFFF"/>
                          </a:solidFill>
                          <a:latin typeface="Roboto"/>
                          <a:ea typeface="Roboto"/>
                          <a:cs typeface="Roboto"/>
                          <a:sym typeface="Roboto"/>
                        </a:rPr>
                        <a:t>15 minutes</a:t>
                      </a:r>
                      <a:endParaRPr sz="17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700">
                          <a:solidFill>
                            <a:schemeClr val="dk1"/>
                          </a:solidFill>
                          <a:latin typeface="Roboto"/>
                          <a:ea typeface="Roboto"/>
                          <a:cs typeface="Roboto"/>
                          <a:sym typeface="Roboto"/>
                        </a:rPr>
                        <a:t>Gender sensitive M&amp;E - what is it and why does it matter?</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700">
                          <a:solidFill>
                            <a:schemeClr val="dk1"/>
                          </a:solidFill>
                          <a:latin typeface="Roboto"/>
                          <a:ea typeface="Roboto"/>
                          <a:cs typeface="Roboto"/>
                          <a:sym typeface="Roboto"/>
                        </a:rPr>
                        <a:t>Story, presentation, quiz</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88275">
                <a:tc>
                  <a:txBody>
                    <a:bodyPr/>
                    <a:lstStyle/>
                    <a:p>
                      <a:pPr marL="0" marR="0" lvl="0" indent="0" algn="l" rtl="0">
                        <a:lnSpc>
                          <a:spcPct val="100000"/>
                        </a:lnSpc>
                        <a:spcBef>
                          <a:spcPts val="0"/>
                        </a:spcBef>
                        <a:spcAft>
                          <a:spcPts val="0"/>
                        </a:spcAft>
                        <a:buNone/>
                      </a:pPr>
                      <a:r>
                        <a:rPr lang="en-US" sz="1700" b="1">
                          <a:solidFill>
                            <a:srgbClr val="FFFFFF"/>
                          </a:solidFill>
                          <a:latin typeface="Roboto"/>
                          <a:ea typeface="Roboto"/>
                          <a:cs typeface="Roboto"/>
                          <a:sym typeface="Roboto"/>
                        </a:rPr>
                        <a:t>55 minutes</a:t>
                      </a:r>
                      <a:endParaRPr sz="17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700">
                          <a:latin typeface="Roboto"/>
                          <a:ea typeface="Roboto"/>
                          <a:cs typeface="Roboto"/>
                          <a:sym typeface="Roboto"/>
                        </a:rPr>
                        <a:t>How does this work in practice? Gender in the M&amp;E cycle</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700">
                          <a:latin typeface="Roboto"/>
                          <a:ea typeface="Roboto"/>
                          <a:cs typeface="Roboto"/>
                          <a:sym typeface="Roboto"/>
                        </a:rPr>
                        <a:t>Presentation, brainstorm, and exercise</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0">
                <a:tc>
                  <a:txBody>
                    <a:bodyPr/>
                    <a:lstStyle/>
                    <a:p>
                      <a:pPr marL="0" marR="0" lvl="0" indent="0" algn="l" rtl="0">
                        <a:lnSpc>
                          <a:spcPct val="100000"/>
                        </a:lnSpc>
                        <a:spcBef>
                          <a:spcPts val="0"/>
                        </a:spcBef>
                        <a:spcAft>
                          <a:spcPts val="0"/>
                        </a:spcAft>
                        <a:buNone/>
                      </a:pPr>
                      <a:r>
                        <a:rPr lang="en-US" sz="1700" b="1">
                          <a:solidFill>
                            <a:srgbClr val="FFFFFF"/>
                          </a:solidFill>
                          <a:latin typeface="Roboto"/>
                          <a:ea typeface="Roboto"/>
                          <a:cs typeface="Roboto"/>
                          <a:sym typeface="Roboto"/>
                        </a:rPr>
                        <a:t>10 minutes</a:t>
                      </a:r>
                      <a:endParaRPr sz="17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700">
                          <a:latin typeface="Roboto"/>
                          <a:ea typeface="Roboto"/>
                          <a:cs typeface="Roboto"/>
                          <a:sym typeface="Roboto"/>
                        </a:rPr>
                        <a:t>What does this mean for your role?</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700">
                          <a:latin typeface="Roboto"/>
                          <a:ea typeface="Roboto"/>
                          <a:cs typeface="Roboto"/>
                          <a:sym typeface="Roboto"/>
                        </a:rPr>
                        <a:t>Discussion</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0">
                <a:tc>
                  <a:txBody>
                    <a:bodyPr/>
                    <a:lstStyle/>
                    <a:p>
                      <a:pPr marL="0" marR="0" lvl="0" indent="0" algn="l" rtl="0">
                        <a:lnSpc>
                          <a:spcPct val="100000"/>
                        </a:lnSpc>
                        <a:spcBef>
                          <a:spcPts val="0"/>
                        </a:spcBef>
                        <a:spcAft>
                          <a:spcPts val="0"/>
                        </a:spcAft>
                        <a:buNone/>
                      </a:pPr>
                      <a:r>
                        <a:rPr lang="en-US" sz="1700" b="1">
                          <a:solidFill>
                            <a:srgbClr val="FFFFFF"/>
                          </a:solidFill>
                          <a:latin typeface="Roboto"/>
                          <a:ea typeface="Roboto"/>
                          <a:cs typeface="Roboto"/>
                          <a:sym typeface="Roboto"/>
                        </a:rPr>
                        <a:t>5 minutes</a:t>
                      </a:r>
                      <a:endParaRPr sz="17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700">
                          <a:latin typeface="Roboto"/>
                          <a:ea typeface="Roboto"/>
                          <a:cs typeface="Roboto"/>
                          <a:sym typeface="Roboto"/>
                        </a:rPr>
                        <a:t>Key takeaways</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700">
                          <a:latin typeface="Roboto"/>
                          <a:ea typeface="Roboto"/>
                          <a:cs typeface="Roboto"/>
                          <a:sym typeface="Roboto"/>
                        </a:rPr>
                        <a:t>Presentation</a:t>
                      </a:r>
                      <a:endParaRPr sz="17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15"/>
        <p:cNvGrpSpPr/>
        <p:nvPr/>
      </p:nvGrpSpPr>
      <p:grpSpPr>
        <a:xfrm>
          <a:off x="0" y="0"/>
          <a:ext cx="0" cy="0"/>
          <a:chOff x="0" y="0"/>
          <a:chExt cx="0" cy="0"/>
        </a:xfrm>
      </p:grpSpPr>
      <p:sp>
        <p:nvSpPr>
          <p:cNvPr id="816" name="Google Shape;816;p71"/>
          <p:cNvSpPr/>
          <p:nvPr/>
        </p:nvSpPr>
        <p:spPr>
          <a:xfrm>
            <a:off x="-10975" y="-10975"/>
            <a:ext cx="4422000" cy="6858000"/>
          </a:xfrm>
          <a:prstGeom prst="rect">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817" name="Google Shape;817;p71"/>
          <p:cNvSpPr/>
          <p:nvPr/>
        </p:nvSpPr>
        <p:spPr>
          <a:xfrm>
            <a:off x="6349897" y="1336795"/>
            <a:ext cx="3952200" cy="3952200"/>
          </a:xfrm>
          <a:prstGeom prst="donut">
            <a:avLst>
              <a:gd name="adj" fmla="val 16067"/>
            </a:avLst>
          </a:prstGeom>
          <a:solidFill>
            <a:srgbClr val="FBF5F5"/>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900"/>
          </a:p>
        </p:txBody>
      </p:sp>
      <p:sp>
        <p:nvSpPr>
          <p:cNvPr id="818" name="Google Shape;818;p71"/>
          <p:cNvSpPr/>
          <p:nvPr/>
        </p:nvSpPr>
        <p:spPr>
          <a:xfrm rot="1800031">
            <a:off x="6229017" y="1213269"/>
            <a:ext cx="4186735" cy="4186885"/>
          </a:xfrm>
          <a:prstGeom prst="blockArc">
            <a:avLst>
              <a:gd name="adj1" fmla="val 14414370"/>
              <a:gd name="adj2" fmla="val 18998613"/>
              <a:gd name="adj3" fmla="val 8907"/>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r>
              <a:rPr lang="en-US" sz="2400">
                <a:solidFill>
                  <a:schemeClr val="lt2"/>
                </a:solidFill>
              </a:rPr>
              <a:t>1</a:t>
            </a:r>
            <a:endParaRPr sz="2400">
              <a:solidFill>
                <a:schemeClr val="lt2"/>
              </a:solidFill>
            </a:endParaRPr>
          </a:p>
        </p:txBody>
      </p:sp>
      <p:sp>
        <p:nvSpPr>
          <p:cNvPr id="819" name="Google Shape;819;p71"/>
          <p:cNvSpPr/>
          <p:nvPr/>
        </p:nvSpPr>
        <p:spPr>
          <a:xfrm rot="-9000699" flipH="1">
            <a:off x="6238209" y="1210925"/>
            <a:ext cx="4185875" cy="4185875"/>
          </a:xfrm>
          <a:prstGeom prst="blockArc">
            <a:avLst>
              <a:gd name="adj1" fmla="val 20178804"/>
              <a:gd name="adj2" fmla="val 2623923"/>
              <a:gd name="adj3" fmla="val 8858"/>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p>
        </p:txBody>
      </p:sp>
      <p:sp>
        <p:nvSpPr>
          <p:cNvPr id="820" name="Google Shape;820;p71"/>
          <p:cNvSpPr txBox="1">
            <a:spLocks noGrp="1"/>
          </p:cNvSpPr>
          <p:nvPr>
            <p:ph type="title" idx="4294967295"/>
          </p:nvPr>
        </p:nvSpPr>
        <p:spPr>
          <a:xfrm>
            <a:off x="360226" y="1836450"/>
            <a:ext cx="38754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sz="6000" b="1">
                <a:solidFill>
                  <a:schemeClr val="lt1"/>
                </a:solidFill>
                <a:latin typeface="Bebas Neue"/>
                <a:ea typeface="Bebas Neue"/>
                <a:cs typeface="Bebas Neue"/>
                <a:sym typeface="Bebas Neue"/>
              </a:rPr>
              <a:t>M&amp;E tools </a:t>
            </a:r>
            <a:endParaRPr sz="6000" b="1">
              <a:solidFill>
                <a:schemeClr val="lt1"/>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r>
              <a:rPr lang="en-US" sz="6000" b="1">
                <a:solidFill>
                  <a:schemeClr val="lt1"/>
                </a:solidFill>
                <a:latin typeface="Bebas Neue"/>
                <a:ea typeface="Bebas Neue"/>
                <a:cs typeface="Bebas Neue"/>
                <a:sym typeface="Bebas Neue"/>
              </a:rPr>
              <a:t>and data collection</a:t>
            </a:r>
            <a:endParaRPr sz="6000" b="1">
              <a:solidFill>
                <a:schemeClr val="lt1"/>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lt1"/>
              </a:solidFill>
              <a:latin typeface="Poppins"/>
              <a:ea typeface="Poppins"/>
              <a:cs typeface="Poppins"/>
              <a:sym typeface="Poppins"/>
            </a:endParaRPr>
          </a:p>
        </p:txBody>
      </p:sp>
      <p:sp>
        <p:nvSpPr>
          <p:cNvPr id="821" name="Google Shape;821;p71"/>
          <p:cNvSpPr txBox="1"/>
          <p:nvPr/>
        </p:nvSpPr>
        <p:spPr>
          <a:xfrm>
            <a:off x="7203009" y="2722720"/>
            <a:ext cx="2246100" cy="1251600"/>
          </a:xfrm>
          <a:prstGeom prst="rect">
            <a:avLst/>
          </a:prstGeom>
          <a:noFill/>
          <a:ln>
            <a:noFill/>
          </a:ln>
        </p:spPr>
        <p:txBody>
          <a:bodyPr spcFirstLastPara="1" wrap="square" lIns="121900" tIns="121900" rIns="121900" bIns="121900" anchor="ctr" anchorCtr="0">
            <a:noAutofit/>
          </a:bodyPr>
          <a:lstStyle/>
          <a:p>
            <a:pPr marL="0" lvl="0" indent="0" algn="ctr" rtl="0">
              <a:lnSpc>
                <a:spcPct val="115000"/>
              </a:lnSpc>
              <a:spcBef>
                <a:spcPts val="0"/>
              </a:spcBef>
              <a:spcAft>
                <a:spcPts val="0"/>
              </a:spcAft>
              <a:buNone/>
            </a:pPr>
            <a:r>
              <a:rPr lang="en-US" sz="2100" b="1">
                <a:solidFill>
                  <a:schemeClr val="dk1"/>
                </a:solidFill>
                <a:latin typeface="Roboto"/>
                <a:ea typeface="Roboto"/>
                <a:cs typeface="Roboto"/>
                <a:sym typeface="Roboto"/>
              </a:rPr>
              <a:t>Ongoing Monitoring, Evaluation and Learning</a:t>
            </a:r>
            <a:endParaRPr sz="2100">
              <a:solidFill>
                <a:schemeClr val="dk1"/>
              </a:solidFill>
              <a:latin typeface="Roboto"/>
              <a:ea typeface="Roboto"/>
              <a:cs typeface="Roboto"/>
              <a:sym typeface="Roboto"/>
            </a:endParaRPr>
          </a:p>
        </p:txBody>
      </p:sp>
      <p:sp>
        <p:nvSpPr>
          <p:cNvPr id="822" name="Google Shape;822;p71"/>
          <p:cNvSpPr/>
          <p:nvPr/>
        </p:nvSpPr>
        <p:spPr>
          <a:xfrm rot="-3782428">
            <a:off x="9865227" y="2413847"/>
            <a:ext cx="565112" cy="565112"/>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823" name="Google Shape;823;p71"/>
          <p:cNvSpPr/>
          <p:nvPr/>
        </p:nvSpPr>
        <p:spPr>
          <a:xfrm rot="-1800118" flipH="1">
            <a:off x="6221632" y="1207226"/>
            <a:ext cx="4196150" cy="4196150"/>
          </a:xfrm>
          <a:prstGeom prst="blockArc">
            <a:avLst>
              <a:gd name="adj1" fmla="val 14334136"/>
              <a:gd name="adj2" fmla="val 18854681"/>
              <a:gd name="adj3" fmla="val 8846"/>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824" name="Google Shape;824;p71"/>
          <p:cNvSpPr/>
          <p:nvPr/>
        </p:nvSpPr>
        <p:spPr>
          <a:xfrm rot="9000699">
            <a:off x="6209782" y="1215320"/>
            <a:ext cx="4185875" cy="4185875"/>
          </a:xfrm>
          <a:prstGeom prst="blockArc">
            <a:avLst>
              <a:gd name="adj1" fmla="val 20184517"/>
              <a:gd name="adj2" fmla="val 3007258"/>
              <a:gd name="adj3" fmla="val 9336"/>
            </a:avLst>
          </a:prstGeom>
          <a:solidFill>
            <a:schemeClr val="accent1"/>
          </a:solidFill>
          <a:ln w="9525" cap="flat" cmpd="sng">
            <a:solidFill>
              <a:schemeClr val="accent1"/>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825" name="Google Shape;825;p71"/>
          <p:cNvSpPr/>
          <p:nvPr/>
        </p:nvSpPr>
        <p:spPr>
          <a:xfrm rot="-9000699" flipH="1">
            <a:off x="6209910" y="1217693"/>
            <a:ext cx="4185875" cy="4185875"/>
          </a:xfrm>
          <a:prstGeom prst="blockArc">
            <a:avLst>
              <a:gd name="adj1" fmla="val 15738599"/>
              <a:gd name="adj2" fmla="val 20008131"/>
              <a:gd name="adj3" fmla="val 9063"/>
            </a:avLst>
          </a:prstGeom>
          <a:solidFill>
            <a:schemeClr val="lt2"/>
          </a:solidFill>
          <a:ln w="9525" cap="flat" cmpd="sng">
            <a:solidFill>
              <a:schemeClr val="lt2"/>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826" name="Google Shape;826;p71"/>
          <p:cNvSpPr/>
          <p:nvPr/>
        </p:nvSpPr>
        <p:spPr>
          <a:xfrm rot="9240359">
            <a:off x="6219388" y="2413549"/>
            <a:ext cx="565396" cy="565396"/>
          </a:xfrm>
          <a:prstGeom prst="rtTriangle">
            <a:avLst/>
          </a:prstGeom>
          <a:solidFill>
            <a:schemeClr val="accent1"/>
          </a:solidFill>
          <a:ln w="9525" cap="flat" cmpd="sng">
            <a:solidFill>
              <a:schemeClr val="accen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827" name="Google Shape;827;p71"/>
          <p:cNvSpPr/>
          <p:nvPr/>
        </p:nvSpPr>
        <p:spPr>
          <a:xfrm rot="476440">
            <a:off x="9185560" y="4563038"/>
            <a:ext cx="564614" cy="564614"/>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p>
        </p:txBody>
      </p:sp>
      <p:sp>
        <p:nvSpPr>
          <p:cNvPr id="828" name="Google Shape;828;p71"/>
          <p:cNvSpPr/>
          <p:nvPr/>
        </p:nvSpPr>
        <p:spPr>
          <a:xfrm rot="4858984">
            <a:off x="6904203" y="4562862"/>
            <a:ext cx="564678" cy="564678"/>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sp>
        <p:nvSpPr>
          <p:cNvPr id="829" name="Google Shape;829;p71"/>
          <p:cNvSpPr/>
          <p:nvPr/>
        </p:nvSpPr>
        <p:spPr>
          <a:xfrm rot="-8100000">
            <a:off x="8038439" y="1121481"/>
            <a:ext cx="565120" cy="565120"/>
          </a:xfrm>
          <a:prstGeom prst="rtTriangle">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900">
              <a:solidFill>
                <a:schemeClr val="lt2"/>
              </a:solidFill>
            </a:endParaRPr>
          </a:p>
        </p:txBody>
      </p:sp>
      <p:grpSp>
        <p:nvGrpSpPr>
          <p:cNvPr id="830" name="Google Shape;830;p71"/>
          <p:cNvGrpSpPr/>
          <p:nvPr/>
        </p:nvGrpSpPr>
        <p:grpSpPr>
          <a:xfrm>
            <a:off x="9375554" y="1572005"/>
            <a:ext cx="434744" cy="561991"/>
            <a:chOff x="1711250" y="2697442"/>
            <a:chExt cx="279417" cy="361200"/>
          </a:xfrm>
        </p:grpSpPr>
        <p:sp>
          <p:nvSpPr>
            <p:cNvPr id="831" name="Google Shape;831;p71"/>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832" name="Google Shape;832;p71"/>
            <p:cNvSpPr txBox="1"/>
            <p:nvPr/>
          </p:nvSpPr>
          <p:spPr>
            <a:xfrm>
              <a:off x="1718567"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1</a:t>
              </a:r>
              <a:endParaRPr sz="2400" b="1">
                <a:solidFill>
                  <a:srgbClr val="FFFFFF"/>
                </a:solidFill>
                <a:latin typeface="Poppins"/>
                <a:ea typeface="Poppins"/>
                <a:cs typeface="Poppins"/>
                <a:sym typeface="Poppins"/>
              </a:endParaRPr>
            </a:p>
          </p:txBody>
        </p:sp>
      </p:grpSp>
      <p:grpSp>
        <p:nvGrpSpPr>
          <p:cNvPr id="833" name="Google Shape;833;p71"/>
          <p:cNvGrpSpPr/>
          <p:nvPr/>
        </p:nvGrpSpPr>
        <p:grpSpPr>
          <a:xfrm>
            <a:off x="9822312" y="3816169"/>
            <a:ext cx="423360" cy="561991"/>
            <a:chOff x="1711250" y="2697442"/>
            <a:chExt cx="272100" cy="361200"/>
          </a:xfrm>
        </p:grpSpPr>
        <p:sp>
          <p:nvSpPr>
            <p:cNvPr id="834" name="Google Shape;834;p71"/>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835" name="Google Shape;835;p71"/>
            <p:cNvSpPr txBox="1"/>
            <p:nvPr/>
          </p:nvSpPr>
          <p:spPr>
            <a:xfrm>
              <a:off x="1711250"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2</a:t>
              </a:r>
              <a:endParaRPr sz="2400" b="1">
                <a:solidFill>
                  <a:srgbClr val="FFFFFF"/>
                </a:solidFill>
                <a:latin typeface="Poppins"/>
                <a:ea typeface="Poppins"/>
                <a:cs typeface="Poppins"/>
                <a:sym typeface="Poppins"/>
              </a:endParaRPr>
            </a:p>
          </p:txBody>
        </p:sp>
      </p:grpSp>
      <p:grpSp>
        <p:nvGrpSpPr>
          <p:cNvPr id="836" name="Google Shape;836;p71"/>
          <p:cNvGrpSpPr/>
          <p:nvPr/>
        </p:nvGrpSpPr>
        <p:grpSpPr>
          <a:xfrm>
            <a:off x="8033326" y="4906317"/>
            <a:ext cx="421059" cy="505799"/>
            <a:chOff x="1722625" y="2690096"/>
            <a:chExt cx="294118" cy="353335"/>
          </a:xfrm>
        </p:grpSpPr>
        <p:sp>
          <p:nvSpPr>
            <p:cNvPr id="837" name="Google Shape;837;p71"/>
            <p:cNvSpPr/>
            <p:nvPr/>
          </p:nvSpPr>
          <p:spPr>
            <a:xfrm>
              <a:off x="1744643" y="2771331"/>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838" name="Google Shape;838;p71"/>
            <p:cNvSpPr txBox="1"/>
            <p:nvPr/>
          </p:nvSpPr>
          <p:spPr>
            <a:xfrm>
              <a:off x="1722625" y="2690096"/>
              <a:ext cx="254100" cy="337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3</a:t>
              </a:r>
              <a:endParaRPr sz="2400" b="1">
                <a:solidFill>
                  <a:srgbClr val="FFFFFF"/>
                </a:solidFill>
                <a:latin typeface="Poppins"/>
                <a:ea typeface="Poppins"/>
                <a:cs typeface="Poppins"/>
                <a:sym typeface="Poppins"/>
              </a:endParaRPr>
            </a:p>
          </p:txBody>
        </p:sp>
      </p:grpSp>
      <p:grpSp>
        <p:nvGrpSpPr>
          <p:cNvPr id="839" name="Google Shape;839;p71"/>
          <p:cNvGrpSpPr/>
          <p:nvPr/>
        </p:nvGrpSpPr>
        <p:grpSpPr>
          <a:xfrm>
            <a:off x="6207700" y="3427439"/>
            <a:ext cx="457512" cy="561991"/>
            <a:chOff x="1689301" y="2697442"/>
            <a:chExt cx="294049" cy="361200"/>
          </a:xfrm>
        </p:grpSpPr>
        <p:sp>
          <p:nvSpPr>
            <p:cNvPr id="840" name="Google Shape;840;p71"/>
            <p:cNvSpPr/>
            <p:nvPr/>
          </p:nvSpPr>
          <p:spPr>
            <a:xfrm>
              <a:off x="1711250" y="2756625"/>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841" name="Google Shape;841;p71"/>
            <p:cNvSpPr txBox="1"/>
            <p:nvPr/>
          </p:nvSpPr>
          <p:spPr>
            <a:xfrm>
              <a:off x="1689301"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4</a:t>
              </a:r>
              <a:endParaRPr sz="2400" b="1">
                <a:solidFill>
                  <a:srgbClr val="FFFFFF"/>
                </a:solidFill>
                <a:latin typeface="Poppins"/>
                <a:ea typeface="Poppins"/>
                <a:cs typeface="Poppins"/>
                <a:sym typeface="Poppins"/>
              </a:endParaRPr>
            </a:p>
          </p:txBody>
        </p:sp>
      </p:grpSp>
      <p:grpSp>
        <p:nvGrpSpPr>
          <p:cNvPr id="842" name="Google Shape;842;p71"/>
          <p:cNvGrpSpPr/>
          <p:nvPr/>
        </p:nvGrpSpPr>
        <p:grpSpPr>
          <a:xfrm>
            <a:off x="6994219" y="1423162"/>
            <a:ext cx="431605" cy="517238"/>
            <a:chOff x="1689301" y="2697442"/>
            <a:chExt cx="301400" cy="361200"/>
          </a:xfrm>
        </p:grpSpPr>
        <p:sp>
          <p:nvSpPr>
            <p:cNvPr id="843" name="Google Shape;843;p71"/>
            <p:cNvSpPr/>
            <p:nvPr/>
          </p:nvSpPr>
          <p:spPr>
            <a:xfrm>
              <a:off x="1718601" y="2778677"/>
              <a:ext cx="272100" cy="272100"/>
            </a:xfrm>
            <a:prstGeom prst="ellipse">
              <a:avLst/>
            </a:prstGeom>
            <a:no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2400">
                <a:solidFill>
                  <a:srgbClr val="FFFFFF"/>
                </a:solidFill>
                <a:latin typeface="Poppins"/>
                <a:ea typeface="Poppins"/>
                <a:cs typeface="Poppins"/>
                <a:sym typeface="Poppins"/>
              </a:endParaRPr>
            </a:p>
          </p:txBody>
        </p:sp>
        <p:sp>
          <p:nvSpPr>
            <p:cNvPr id="844" name="Google Shape;844;p71"/>
            <p:cNvSpPr txBox="1"/>
            <p:nvPr/>
          </p:nvSpPr>
          <p:spPr>
            <a:xfrm>
              <a:off x="1689301" y="2697442"/>
              <a:ext cx="272100" cy="3612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2400" b="1">
                  <a:solidFill>
                    <a:srgbClr val="FFFFFF"/>
                  </a:solidFill>
                  <a:latin typeface="Poppins"/>
                  <a:ea typeface="Poppins"/>
                  <a:cs typeface="Poppins"/>
                  <a:sym typeface="Poppins"/>
                </a:rPr>
                <a:t>5</a:t>
              </a:r>
              <a:endParaRPr sz="2400" b="1">
                <a:solidFill>
                  <a:srgbClr val="FFFFFF"/>
                </a:solidFill>
                <a:latin typeface="Poppins"/>
                <a:ea typeface="Poppins"/>
                <a:cs typeface="Poppins"/>
                <a:sym typeface="Poppins"/>
              </a:endParaRPr>
            </a:p>
          </p:txBody>
        </p:sp>
      </p:grpSp>
      <p:grpSp>
        <p:nvGrpSpPr>
          <p:cNvPr id="845" name="Google Shape;845;p71"/>
          <p:cNvGrpSpPr/>
          <p:nvPr/>
        </p:nvGrpSpPr>
        <p:grpSpPr>
          <a:xfrm>
            <a:off x="416829" y="582032"/>
            <a:ext cx="1089459" cy="1099059"/>
            <a:chOff x="1704517" y="2733827"/>
            <a:chExt cx="334200" cy="361200"/>
          </a:xfrm>
        </p:grpSpPr>
        <p:sp>
          <p:nvSpPr>
            <p:cNvPr id="846" name="Google Shape;846;p71"/>
            <p:cNvSpPr/>
            <p:nvPr/>
          </p:nvSpPr>
          <p:spPr>
            <a:xfrm>
              <a:off x="1704517" y="2756625"/>
              <a:ext cx="334200" cy="334200"/>
            </a:xfrm>
            <a:prstGeom prst="ellipse">
              <a:avLst/>
            </a:prstGeom>
            <a:no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Poppins"/>
                <a:ea typeface="Poppins"/>
                <a:cs typeface="Poppins"/>
                <a:sym typeface="Poppins"/>
              </a:endParaRPr>
            </a:p>
          </p:txBody>
        </p:sp>
        <p:sp>
          <p:nvSpPr>
            <p:cNvPr id="847" name="Google Shape;847;p71"/>
            <p:cNvSpPr txBox="1"/>
            <p:nvPr/>
          </p:nvSpPr>
          <p:spPr>
            <a:xfrm>
              <a:off x="1729356" y="2733827"/>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rgbClr val="FFFFFF"/>
                  </a:solidFill>
                  <a:latin typeface="Poppins"/>
                  <a:ea typeface="Poppins"/>
                  <a:cs typeface="Poppins"/>
                  <a:sym typeface="Poppins"/>
                </a:rPr>
                <a:t> </a:t>
              </a:r>
              <a:r>
                <a:rPr lang="en-US" sz="6000" b="1">
                  <a:solidFill>
                    <a:srgbClr val="FFFFFF"/>
                  </a:solidFill>
                  <a:latin typeface="Poppins"/>
                  <a:ea typeface="Poppins"/>
                  <a:cs typeface="Poppins"/>
                  <a:sym typeface="Poppins"/>
                </a:rPr>
                <a:t>4</a:t>
              </a:r>
              <a:endParaRPr sz="6000" b="1">
                <a:solidFill>
                  <a:srgbClr val="FFFFFF"/>
                </a:solidFill>
                <a:latin typeface="Poppins"/>
                <a:ea typeface="Poppins"/>
                <a:cs typeface="Poppins"/>
                <a:sym typeface="Poppin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3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51"/>
        <p:cNvGrpSpPr/>
        <p:nvPr/>
      </p:nvGrpSpPr>
      <p:grpSpPr>
        <a:xfrm>
          <a:off x="0" y="0"/>
          <a:ext cx="0" cy="0"/>
          <a:chOff x="0" y="0"/>
          <a:chExt cx="0" cy="0"/>
        </a:xfrm>
      </p:grpSpPr>
      <p:sp>
        <p:nvSpPr>
          <p:cNvPr id="852" name="Google Shape;852;p72"/>
          <p:cNvSpPr txBox="1">
            <a:spLocks noGrp="1"/>
          </p:cNvSpPr>
          <p:nvPr>
            <p:ph type="title"/>
          </p:nvPr>
        </p:nvSpPr>
        <p:spPr>
          <a:xfrm>
            <a:off x="1164225" y="293675"/>
            <a:ext cx="10158000" cy="7635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chemeClr val="accent1"/>
                </a:solidFill>
                <a:latin typeface="Bebas Neue"/>
                <a:ea typeface="Bebas Neue"/>
                <a:cs typeface="Bebas Neue"/>
                <a:sym typeface="Bebas Neue"/>
              </a:rPr>
              <a:t>BRAINSTORM</a:t>
            </a:r>
            <a:endParaRPr sz="4400" b="1">
              <a:solidFill>
                <a:schemeClr val="accent1"/>
              </a:solidFill>
              <a:latin typeface="Bebas Neue"/>
              <a:ea typeface="Bebas Neue"/>
              <a:cs typeface="Bebas Neue"/>
              <a:sym typeface="Bebas Neue"/>
            </a:endParaRPr>
          </a:p>
        </p:txBody>
      </p:sp>
      <p:sp>
        <p:nvSpPr>
          <p:cNvPr id="853" name="Google Shape;853;p72"/>
          <p:cNvSpPr txBox="1">
            <a:spLocks noGrp="1"/>
          </p:cNvSpPr>
          <p:nvPr>
            <p:ph type="body" idx="1"/>
          </p:nvPr>
        </p:nvSpPr>
        <p:spPr>
          <a:xfrm>
            <a:off x="475425" y="2147825"/>
            <a:ext cx="11535600" cy="46005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1500"/>
              </a:spcAft>
              <a:buClr>
                <a:schemeClr val="dk1"/>
              </a:buClr>
              <a:buSzPts val="1100"/>
              <a:buFont typeface="Arial"/>
              <a:buNone/>
            </a:pPr>
            <a:r>
              <a:rPr lang="en-US">
                <a:latin typeface="Roboto"/>
                <a:ea typeface="Roboto"/>
                <a:cs typeface="Roboto"/>
                <a:sym typeface="Roboto"/>
              </a:rPr>
              <a:t>What are some risks, safeguards, and ethical considerations when collecting M&amp;E data related to gender?</a:t>
            </a:r>
            <a:endParaRPr>
              <a:solidFill>
                <a:schemeClr val="dk1"/>
              </a:solidFill>
              <a:latin typeface="Roboto"/>
              <a:ea typeface="Roboto"/>
              <a:cs typeface="Roboto"/>
              <a:sym typeface="Roboto"/>
            </a:endParaRPr>
          </a:p>
        </p:txBody>
      </p:sp>
      <p:pic>
        <p:nvPicPr>
          <p:cNvPr id="854" name="Google Shape;854;p72"/>
          <p:cNvPicPr preferRelativeResize="0"/>
          <p:nvPr/>
        </p:nvPicPr>
        <p:blipFill>
          <a:blip r:embed="rId3">
            <a:alphaModFix/>
          </a:blip>
          <a:stretch>
            <a:fillRect/>
          </a:stretch>
        </p:blipFill>
        <p:spPr>
          <a:xfrm>
            <a:off x="8496300" y="3257350"/>
            <a:ext cx="3339825" cy="3339825"/>
          </a:xfrm>
          <a:prstGeom prst="rect">
            <a:avLst/>
          </a:prstGeom>
          <a:noFill/>
          <a:ln>
            <a:noFill/>
          </a:ln>
        </p:spPr>
      </p:pic>
      <p:grpSp>
        <p:nvGrpSpPr>
          <p:cNvPr id="855" name="Google Shape;855;p72"/>
          <p:cNvGrpSpPr/>
          <p:nvPr/>
        </p:nvGrpSpPr>
        <p:grpSpPr>
          <a:xfrm>
            <a:off x="164478" y="216864"/>
            <a:ext cx="924707" cy="1099059"/>
            <a:chOff x="1711250" y="2748051"/>
            <a:chExt cx="283661" cy="361200"/>
          </a:xfrm>
        </p:grpSpPr>
        <p:sp>
          <p:nvSpPr>
            <p:cNvPr id="856" name="Google Shape;856;p72"/>
            <p:cNvSpPr/>
            <p:nvPr/>
          </p:nvSpPr>
          <p:spPr>
            <a:xfrm>
              <a:off x="1711250" y="2756625"/>
              <a:ext cx="272100" cy="2721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1"/>
                </a:solidFill>
                <a:latin typeface="Poppins"/>
                <a:ea typeface="Poppins"/>
                <a:cs typeface="Poppins"/>
                <a:sym typeface="Poppins"/>
              </a:endParaRPr>
            </a:p>
          </p:txBody>
        </p:sp>
        <p:sp>
          <p:nvSpPr>
            <p:cNvPr id="857" name="Google Shape;857;p72"/>
            <p:cNvSpPr txBox="1"/>
            <p:nvPr/>
          </p:nvSpPr>
          <p:spPr>
            <a:xfrm>
              <a:off x="1722811" y="2748051"/>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1"/>
                  </a:solidFill>
                  <a:latin typeface="Poppins"/>
                  <a:ea typeface="Poppins"/>
                  <a:cs typeface="Poppins"/>
                  <a:sym typeface="Poppins"/>
                </a:rPr>
                <a:t> </a:t>
              </a:r>
              <a:r>
                <a:rPr lang="en-US" sz="4500" b="1">
                  <a:solidFill>
                    <a:schemeClr val="accent1"/>
                  </a:solidFill>
                  <a:latin typeface="Poppins"/>
                  <a:ea typeface="Poppins"/>
                  <a:cs typeface="Poppins"/>
                  <a:sym typeface="Poppins"/>
                </a:rPr>
                <a:t>4</a:t>
              </a:r>
              <a:endParaRPr sz="4500" b="1">
                <a:solidFill>
                  <a:schemeClr val="accent1"/>
                </a:solidFill>
                <a:latin typeface="Poppins"/>
                <a:ea typeface="Poppins"/>
                <a:cs typeface="Poppins"/>
                <a:sym typeface="Poppin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61"/>
        <p:cNvGrpSpPr/>
        <p:nvPr/>
      </p:nvGrpSpPr>
      <p:grpSpPr>
        <a:xfrm>
          <a:off x="0" y="0"/>
          <a:ext cx="0" cy="0"/>
          <a:chOff x="0" y="0"/>
          <a:chExt cx="0" cy="0"/>
        </a:xfrm>
      </p:grpSpPr>
      <p:sp>
        <p:nvSpPr>
          <p:cNvPr id="862" name="Google Shape;862;p73"/>
          <p:cNvSpPr/>
          <p:nvPr/>
        </p:nvSpPr>
        <p:spPr>
          <a:xfrm>
            <a:off x="5846340" y="1468316"/>
            <a:ext cx="7138500" cy="1080600"/>
          </a:xfrm>
          <a:prstGeom prst="roundRect">
            <a:avLst>
              <a:gd name="adj" fmla="val 50000"/>
            </a:avLst>
          </a:prstGeom>
          <a:noFill/>
          <a:ln w="38100"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1257300" marR="1084238" lvl="0" indent="0" algn="l" rtl="0">
              <a:lnSpc>
                <a:spcPct val="115000"/>
              </a:lnSpc>
              <a:spcBef>
                <a:spcPts val="1200"/>
              </a:spcBef>
              <a:spcAft>
                <a:spcPts val="1200"/>
              </a:spcAft>
              <a:buNone/>
            </a:pPr>
            <a:r>
              <a:rPr lang="en-US" sz="2100">
                <a:latin typeface="Roboto"/>
                <a:ea typeface="Roboto"/>
                <a:cs typeface="Roboto"/>
                <a:sym typeface="Roboto"/>
              </a:rPr>
              <a:t>Confidentiality &amp; anonymity</a:t>
            </a:r>
            <a:endParaRPr sz="2100">
              <a:latin typeface="Roboto"/>
              <a:ea typeface="Roboto"/>
              <a:cs typeface="Roboto"/>
              <a:sym typeface="Roboto"/>
            </a:endParaRPr>
          </a:p>
        </p:txBody>
      </p:sp>
      <p:sp>
        <p:nvSpPr>
          <p:cNvPr id="863" name="Google Shape;863;p73"/>
          <p:cNvSpPr/>
          <p:nvPr/>
        </p:nvSpPr>
        <p:spPr>
          <a:xfrm>
            <a:off x="-778975" y="5589599"/>
            <a:ext cx="6639000" cy="1080600"/>
          </a:xfrm>
          <a:prstGeom prst="roundRect">
            <a:avLst>
              <a:gd name="adj" fmla="val 50000"/>
            </a:avLst>
          </a:prstGeom>
          <a:solidFill>
            <a:srgbClr val="FFFFFF"/>
          </a:solidFill>
          <a:ln w="38100" cap="flat" cmpd="sng">
            <a:solidFill>
              <a:srgbClr val="00A880"/>
            </a:solidFill>
            <a:prstDash val="solid"/>
            <a:round/>
            <a:headEnd type="none" w="sm" len="sm"/>
            <a:tailEnd type="none" w="sm" len="sm"/>
          </a:ln>
        </p:spPr>
        <p:txBody>
          <a:bodyPr spcFirstLastPara="1" wrap="square" lIns="91425" tIns="91425" rIns="91425" bIns="91425" anchor="ctr" anchorCtr="0">
            <a:noAutofit/>
          </a:bodyPr>
          <a:lstStyle/>
          <a:p>
            <a:pPr marL="1028700" lvl="0" indent="0" algn="l" rtl="0">
              <a:lnSpc>
                <a:spcPct val="115000"/>
              </a:lnSpc>
              <a:spcBef>
                <a:spcPts val="0"/>
              </a:spcBef>
              <a:spcAft>
                <a:spcPts val="0"/>
              </a:spcAft>
              <a:buNone/>
            </a:pPr>
            <a:r>
              <a:rPr lang="en-US" sz="2100">
                <a:latin typeface="Roboto"/>
                <a:ea typeface="Roboto"/>
                <a:cs typeface="Roboto"/>
                <a:sym typeface="Roboto"/>
              </a:rPr>
              <a:t>Tokenism vs </a:t>
            </a:r>
            <a:endParaRPr sz="2100">
              <a:latin typeface="Roboto"/>
              <a:ea typeface="Roboto"/>
              <a:cs typeface="Roboto"/>
              <a:sym typeface="Roboto"/>
            </a:endParaRPr>
          </a:p>
          <a:p>
            <a:pPr marL="1028700" lvl="0" indent="0" algn="l" rtl="0">
              <a:lnSpc>
                <a:spcPct val="115000"/>
              </a:lnSpc>
              <a:spcBef>
                <a:spcPts val="0"/>
              </a:spcBef>
              <a:spcAft>
                <a:spcPts val="0"/>
              </a:spcAft>
              <a:buNone/>
            </a:pPr>
            <a:r>
              <a:rPr lang="en-US" sz="2100">
                <a:latin typeface="Roboto"/>
                <a:ea typeface="Roboto"/>
                <a:cs typeface="Roboto"/>
                <a:sym typeface="Roboto"/>
              </a:rPr>
              <a:t>meaningful engagement</a:t>
            </a:r>
            <a:endParaRPr sz="2100">
              <a:latin typeface="Roboto"/>
              <a:ea typeface="Roboto"/>
              <a:cs typeface="Roboto"/>
              <a:sym typeface="Roboto"/>
            </a:endParaRPr>
          </a:p>
        </p:txBody>
      </p:sp>
      <p:sp>
        <p:nvSpPr>
          <p:cNvPr id="864" name="Google Shape;864;p73"/>
          <p:cNvSpPr/>
          <p:nvPr/>
        </p:nvSpPr>
        <p:spPr>
          <a:xfrm>
            <a:off x="-778975" y="2326100"/>
            <a:ext cx="6552300" cy="1080600"/>
          </a:xfrm>
          <a:prstGeom prst="roundRect">
            <a:avLst>
              <a:gd name="adj" fmla="val 50000"/>
            </a:avLst>
          </a:prstGeom>
          <a:noFill/>
          <a:ln w="38100" cap="flat" cmpd="sng">
            <a:solidFill>
              <a:srgbClr val="58BCC7"/>
            </a:solidFill>
            <a:prstDash val="solid"/>
            <a:round/>
            <a:headEnd type="none" w="sm" len="sm"/>
            <a:tailEnd type="none" w="sm" len="sm"/>
          </a:ln>
        </p:spPr>
        <p:txBody>
          <a:bodyPr spcFirstLastPara="1" wrap="square" lIns="91425" tIns="91425" rIns="91425" bIns="91425" anchor="ctr" anchorCtr="0">
            <a:noAutofit/>
          </a:bodyPr>
          <a:lstStyle/>
          <a:p>
            <a:pPr marL="1028700" lvl="0" indent="0" algn="l" rtl="0">
              <a:lnSpc>
                <a:spcPct val="115000"/>
              </a:lnSpc>
              <a:spcBef>
                <a:spcPts val="1200"/>
              </a:spcBef>
              <a:spcAft>
                <a:spcPts val="1200"/>
              </a:spcAft>
              <a:buNone/>
            </a:pPr>
            <a:r>
              <a:rPr lang="en-US" sz="2100">
                <a:latin typeface="Roboto"/>
                <a:ea typeface="Roboto"/>
                <a:cs typeface="Roboto"/>
                <a:sym typeface="Roboto"/>
              </a:rPr>
              <a:t> Intersectionality &amp; inclusion</a:t>
            </a:r>
            <a:endParaRPr sz="2100">
              <a:latin typeface="Roboto"/>
              <a:ea typeface="Roboto"/>
              <a:cs typeface="Roboto"/>
              <a:sym typeface="Roboto"/>
            </a:endParaRPr>
          </a:p>
        </p:txBody>
      </p:sp>
      <p:sp>
        <p:nvSpPr>
          <p:cNvPr id="865" name="Google Shape;865;p73"/>
          <p:cNvSpPr/>
          <p:nvPr/>
        </p:nvSpPr>
        <p:spPr>
          <a:xfrm>
            <a:off x="-778975" y="3989399"/>
            <a:ext cx="6639000" cy="1080600"/>
          </a:xfrm>
          <a:prstGeom prst="roundRect">
            <a:avLst>
              <a:gd name="adj" fmla="val 50000"/>
            </a:avLst>
          </a:prstGeom>
          <a:solidFill>
            <a:srgbClr val="FFFFFF"/>
          </a:solidFill>
          <a:ln w="38100" cap="flat" cmpd="sng">
            <a:solidFill>
              <a:srgbClr val="345EAB"/>
            </a:solidFill>
            <a:prstDash val="solid"/>
            <a:round/>
            <a:headEnd type="none" w="sm" len="sm"/>
            <a:tailEnd type="none" w="sm" len="sm"/>
          </a:ln>
        </p:spPr>
        <p:txBody>
          <a:bodyPr spcFirstLastPara="1" wrap="square" lIns="91425" tIns="91425" rIns="91425" bIns="91425" anchor="ctr" anchorCtr="0">
            <a:noAutofit/>
          </a:bodyPr>
          <a:lstStyle/>
          <a:p>
            <a:pPr marL="1028700" lvl="0" indent="0" algn="l" rtl="0">
              <a:lnSpc>
                <a:spcPct val="115000"/>
              </a:lnSpc>
              <a:spcBef>
                <a:spcPts val="1200"/>
              </a:spcBef>
              <a:spcAft>
                <a:spcPts val="1200"/>
              </a:spcAft>
              <a:buNone/>
            </a:pPr>
            <a:r>
              <a:rPr lang="en-US" sz="2100">
                <a:latin typeface="Roboto"/>
                <a:ea typeface="Roboto"/>
                <a:cs typeface="Roboto"/>
                <a:sym typeface="Roboto"/>
              </a:rPr>
              <a:t>Potential backlash and safety</a:t>
            </a:r>
            <a:endParaRPr sz="2100">
              <a:latin typeface="Roboto"/>
              <a:ea typeface="Roboto"/>
              <a:cs typeface="Roboto"/>
              <a:sym typeface="Roboto"/>
            </a:endParaRPr>
          </a:p>
        </p:txBody>
      </p:sp>
      <p:sp>
        <p:nvSpPr>
          <p:cNvPr id="866" name="Google Shape;866;p73"/>
          <p:cNvSpPr/>
          <p:nvPr/>
        </p:nvSpPr>
        <p:spPr>
          <a:xfrm>
            <a:off x="5861265" y="3075266"/>
            <a:ext cx="7138500" cy="1080600"/>
          </a:xfrm>
          <a:prstGeom prst="roundRect">
            <a:avLst>
              <a:gd name="adj" fmla="val 50000"/>
            </a:avLst>
          </a:prstGeom>
          <a:noFill/>
          <a:ln w="38100" cap="flat" cmpd="sng">
            <a:solidFill>
              <a:srgbClr val="EA155B"/>
            </a:solidFill>
            <a:prstDash val="solid"/>
            <a:round/>
            <a:headEnd type="none" w="sm" len="sm"/>
            <a:tailEnd type="none" w="sm" len="sm"/>
          </a:ln>
        </p:spPr>
        <p:txBody>
          <a:bodyPr spcFirstLastPara="1" wrap="square" lIns="91425" tIns="91425" rIns="91425" bIns="91425" anchor="ctr" anchorCtr="0">
            <a:noAutofit/>
          </a:bodyPr>
          <a:lstStyle/>
          <a:p>
            <a:pPr marL="1257300" marR="1084238" lvl="0" indent="0" algn="l" rtl="0">
              <a:lnSpc>
                <a:spcPct val="115000"/>
              </a:lnSpc>
              <a:spcBef>
                <a:spcPts val="0"/>
              </a:spcBef>
              <a:spcAft>
                <a:spcPts val="0"/>
              </a:spcAft>
              <a:buNone/>
            </a:pPr>
            <a:r>
              <a:rPr lang="en-US" sz="2100">
                <a:latin typeface="Roboto"/>
                <a:ea typeface="Roboto"/>
                <a:cs typeface="Roboto"/>
                <a:sym typeface="Roboto"/>
              </a:rPr>
              <a:t>Potential trauma from </a:t>
            </a:r>
            <a:endParaRPr sz="2100">
              <a:latin typeface="Roboto"/>
              <a:ea typeface="Roboto"/>
              <a:cs typeface="Roboto"/>
              <a:sym typeface="Roboto"/>
            </a:endParaRPr>
          </a:p>
          <a:p>
            <a:pPr marL="1257300" marR="1084238" lvl="0" indent="0" algn="l" rtl="0">
              <a:lnSpc>
                <a:spcPct val="115000"/>
              </a:lnSpc>
              <a:spcBef>
                <a:spcPts val="0"/>
              </a:spcBef>
              <a:spcAft>
                <a:spcPts val="0"/>
              </a:spcAft>
              <a:buNone/>
            </a:pPr>
            <a:r>
              <a:rPr lang="en-US" sz="2100">
                <a:latin typeface="Roboto"/>
                <a:ea typeface="Roboto"/>
                <a:cs typeface="Roboto"/>
                <a:sym typeface="Roboto"/>
              </a:rPr>
              <a:t>sensitive questions</a:t>
            </a:r>
            <a:endParaRPr sz="2100">
              <a:latin typeface="Roboto"/>
              <a:ea typeface="Roboto"/>
              <a:cs typeface="Roboto"/>
              <a:sym typeface="Roboto"/>
            </a:endParaRPr>
          </a:p>
        </p:txBody>
      </p:sp>
      <p:sp>
        <p:nvSpPr>
          <p:cNvPr id="867" name="Google Shape;867;p73"/>
          <p:cNvSpPr/>
          <p:nvPr/>
        </p:nvSpPr>
        <p:spPr>
          <a:xfrm>
            <a:off x="5922550" y="4830360"/>
            <a:ext cx="7138500" cy="1080600"/>
          </a:xfrm>
          <a:prstGeom prst="roundRect">
            <a:avLst>
              <a:gd name="adj" fmla="val 50000"/>
            </a:avLst>
          </a:prstGeom>
          <a:noFill/>
          <a:ln w="381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1200150" marR="1061552" lvl="0" indent="0" algn="l" rtl="0">
              <a:lnSpc>
                <a:spcPct val="115000"/>
              </a:lnSpc>
              <a:spcBef>
                <a:spcPts val="1200"/>
              </a:spcBef>
              <a:spcAft>
                <a:spcPts val="1200"/>
              </a:spcAft>
              <a:buNone/>
            </a:pPr>
            <a:r>
              <a:rPr lang="en-US" sz="2100">
                <a:latin typeface="Roboto"/>
                <a:ea typeface="Roboto"/>
                <a:cs typeface="Roboto"/>
                <a:sym typeface="Roboto"/>
              </a:rPr>
              <a:t>Informed voluntary consent</a:t>
            </a:r>
            <a:endParaRPr sz="2100">
              <a:latin typeface="Roboto"/>
              <a:ea typeface="Roboto"/>
              <a:cs typeface="Roboto"/>
              <a:sym typeface="Roboto"/>
            </a:endParaRPr>
          </a:p>
        </p:txBody>
      </p:sp>
      <p:sp>
        <p:nvSpPr>
          <p:cNvPr id="868" name="Google Shape;868;p73"/>
          <p:cNvSpPr/>
          <p:nvPr/>
        </p:nvSpPr>
        <p:spPr>
          <a:xfrm>
            <a:off x="12206876" y="590700"/>
            <a:ext cx="1538400" cy="6044100"/>
          </a:xfrm>
          <a:prstGeom prst="rect">
            <a:avLst/>
          </a:prstGeom>
          <a:solidFill>
            <a:srgbClr val="F9FBF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869" name="Google Shape;869;p73"/>
          <p:cNvSpPr/>
          <p:nvPr/>
        </p:nvSpPr>
        <p:spPr>
          <a:xfrm>
            <a:off x="-2008300" y="0"/>
            <a:ext cx="2008200" cy="6783600"/>
          </a:xfrm>
          <a:prstGeom prst="rect">
            <a:avLst/>
          </a:prstGeom>
          <a:solidFill>
            <a:srgbClr val="F9FBFD"/>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endParaRPr>
              <a:latin typeface="Poppins"/>
              <a:ea typeface="Poppins"/>
              <a:cs typeface="Poppins"/>
              <a:sym typeface="Poppins"/>
            </a:endParaRPr>
          </a:p>
        </p:txBody>
      </p:sp>
      <p:sp>
        <p:nvSpPr>
          <p:cNvPr id="870" name="Google Shape;870;p73"/>
          <p:cNvSpPr txBox="1">
            <a:spLocks noGrp="1"/>
          </p:cNvSpPr>
          <p:nvPr>
            <p:ph type="title" idx="4294967295"/>
          </p:nvPr>
        </p:nvSpPr>
        <p:spPr>
          <a:xfrm>
            <a:off x="1165376" y="209311"/>
            <a:ext cx="10718400" cy="7893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1100"/>
              <a:buNone/>
            </a:pPr>
            <a:r>
              <a:rPr lang="en-US" b="1">
                <a:solidFill>
                  <a:schemeClr val="accent1"/>
                </a:solidFill>
                <a:latin typeface="Bebas Neue"/>
                <a:ea typeface="Bebas Neue"/>
                <a:cs typeface="Bebas Neue"/>
                <a:sym typeface="Bebas Neue"/>
              </a:rPr>
              <a:t>Risks, safeguarding, and ethical considerations</a:t>
            </a:r>
            <a:endParaRPr b="1">
              <a:solidFill>
                <a:schemeClr val="accent1"/>
              </a:solidFill>
              <a:latin typeface="Bebas Neue"/>
              <a:ea typeface="Bebas Neue"/>
              <a:cs typeface="Bebas Neue"/>
              <a:sym typeface="Bebas Neue"/>
            </a:endParaRPr>
          </a:p>
          <a:p>
            <a:pPr marL="0" lvl="0" indent="0" algn="l" rtl="0">
              <a:lnSpc>
                <a:spcPct val="100000"/>
              </a:lnSpc>
              <a:spcBef>
                <a:spcPts val="0"/>
              </a:spcBef>
              <a:spcAft>
                <a:spcPts val="0"/>
              </a:spcAft>
              <a:buSzPts val="3700"/>
              <a:buNone/>
            </a:pPr>
            <a:endParaRPr sz="2700">
              <a:solidFill>
                <a:schemeClr val="accent1"/>
              </a:solidFill>
              <a:latin typeface="Poppins"/>
              <a:ea typeface="Poppins"/>
              <a:cs typeface="Poppins"/>
              <a:sym typeface="Poppins"/>
            </a:endParaRPr>
          </a:p>
        </p:txBody>
      </p:sp>
      <p:grpSp>
        <p:nvGrpSpPr>
          <p:cNvPr id="871" name="Google Shape;871;p73"/>
          <p:cNvGrpSpPr/>
          <p:nvPr/>
        </p:nvGrpSpPr>
        <p:grpSpPr>
          <a:xfrm>
            <a:off x="164478" y="216864"/>
            <a:ext cx="924707" cy="1099059"/>
            <a:chOff x="1711250" y="2748051"/>
            <a:chExt cx="283661" cy="361200"/>
          </a:xfrm>
        </p:grpSpPr>
        <p:sp>
          <p:nvSpPr>
            <p:cNvPr id="872" name="Google Shape;872;p73"/>
            <p:cNvSpPr/>
            <p:nvPr/>
          </p:nvSpPr>
          <p:spPr>
            <a:xfrm>
              <a:off x="1711250" y="2756625"/>
              <a:ext cx="272100" cy="2721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1"/>
                </a:solidFill>
                <a:latin typeface="Poppins"/>
                <a:ea typeface="Poppins"/>
                <a:cs typeface="Poppins"/>
                <a:sym typeface="Poppins"/>
              </a:endParaRPr>
            </a:p>
          </p:txBody>
        </p:sp>
        <p:sp>
          <p:nvSpPr>
            <p:cNvPr id="873" name="Google Shape;873;p73"/>
            <p:cNvSpPr txBox="1"/>
            <p:nvPr/>
          </p:nvSpPr>
          <p:spPr>
            <a:xfrm>
              <a:off x="1722811" y="2748051"/>
              <a:ext cx="272100" cy="3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accent1"/>
                  </a:solidFill>
                  <a:latin typeface="Poppins"/>
                  <a:ea typeface="Poppins"/>
                  <a:cs typeface="Poppins"/>
                  <a:sym typeface="Poppins"/>
                </a:rPr>
                <a:t> </a:t>
              </a:r>
              <a:r>
                <a:rPr lang="en-US" sz="4500" b="1">
                  <a:solidFill>
                    <a:schemeClr val="accent1"/>
                  </a:solidFill>
                  <a:latin typeface="Poppins"/>
                  <a:ea typeface="Poppins"/>
                  <a:cs typeface="Poppins"/>
                  <a:sym typeface="Poppins"/>
                </a:rPr>
                <a:t>4</a:t>
              </a:r>
              <a:endParaRPr sz="4500" b="1">
                <a:solidFill>
                  <a:schemeClr val="accent1"/>
                </a:solidFill>
                <a:latin typeface="Poppins"/>
                <a:ea typeface="Poppins"/>
                <a:cs typeface="Poppins"/>
                <a:sym typeface="Poppins"/>
              </a:endParaRPr>
            </a:p>
          </p:txBody>
        </p:sp>
      </p:grpSp>
      <p:pic>
        <p:nvPicPr>
          <p:cNvPr id="874" name="Google Shape;874;p73"/>
          <p:cNvPicPr preferRelativeResize="0"/>
          <p:nvPr/>
        </p:nvPicPr>
        <p:blipFill>
          <a:blip r:embed="rId3">
            <a:alphaModFix/>
          </a:blip>
          <a:stretch>
            <a:fillRect/>
          </a:stretch>
        </p:blipFill>
        <p:spPr>
          <a:xfrm>
            <a:off x="4609913" y="2343077"/>
            <a:ext cx="792579" cy="1046653"/>
          </a:xfrm>
          <a:prstGeom prst="rect">
            <a:avLst/>
          </a:prstGeom>
          <a:noFill/>
          <a:ln>
            <a:noFill/>
          </a:ln>
        </p:spPr>
      </p:pic>
      <p:pic>
        <p:nvPicPr>
          <p:cNvPr id="875" name="Google Shape;875;p73"/>
          <p:cNvPicPr preferRelativeResize="0"/>
          <p:nvPr/>
        </p:nvPicPr>
        <p:blipFill>
          <a:blip r:embed="rId4">
            <a:alphaModFix/>
          </a:blip>
          <a:stretch>
            <a:fillRect/>
          </a:stretch>
        </p:blipFill>
        <p:spPr>
          <a:xfrm>
            <a:off x="4609933" y="4026967"/>
            <a:ext cx="1074636" cy="1005451"/>
          </a:xfrm>
          <a:prstGeom prst="rect">
            <a:avLst/>
          </a:prstGeom>
          <a:noFill/>
          <a:ln>
            <a:noFill/>
          </a:ln>
        </p:spPr>
      </p:pic>
      <p:pic>
        <p:nvPicPr>
          <p:cNvPr id="876" name="Google Shape;876;p73"/>
          <p:cNvPicPr preferRelativeResize="0"/>
          <p:nvPr/>
        </p:nvPicPr>
        <p:blipFill>
          <a:blip r:embed="rId5">
            <a:alphaModFix/>
          </a:blip>
          <a:stretch>
            <a:fillRect/>
          </a:stretch>
        </p:blipFill>
        <p:spPr>
          <a:xfrm>
            <a:off x="4609925" y="5668474"/>
            <a:ext cx="993045" cy="1005450"/>
          </a:xfrm>
          <a:prstGeom prst="rect">
            <a:avLst/>
          </a:prstGeom>
          <a:noFill/>
          <a:ln>
            <a:noFill/>
          </a:ln>
        </p:spPr>
      </p:pic>
      <p:pic>
        <p:nvPicPr>
          <p:cNvPr id="877" name="Google Shape;877;p73"/>
          <p:cNvPicPr preferRelativeResize="0"/>
          <p:nvPr/>
        </p:nvPicPr>
        <p:blipFill>
          <a:blip r:embed="rId6">
            <a:alphaModFix/>
          </a:blip>
          <a:stretch>
            <a:fillRect/>
          </a:stretch>
        </p:blipFill>
        <p:spPr>
          <a:xfrm>
            <a:off x="6242900" y="1561626"/>
            <a:ext cx="924699" cy="950633"/>
          </a:xfrm>
          <a:prstGeom prst="rect">
            <a:avLst/>
          </a:prstGeom>
          <a:noFill/>
          <a:ln>
            <a:noFill/>
          </a:ln>
        </p:spPr>
      </p:pic>
      <p:pic>
        <p:nvPicPr>
          <p:cNvPr id="878" name="Google Shape;878;p73"/>
          <p:cNvPicPr preferRelativeResize="0"/>
          <p:nvPr/>
        </p:nvPicPr>
        <p:blipFill>
          <a:blip r:embed="rId7">
            <a:alphaModFix/>
          </a:blip>
          <a:stretch>
            <a:fillRect/>
          </a:stretch>
        </p:blipFill>
        <p:spPr>
          <a:xfrm>
            <a:off x="6161225" y="3113650"/>
            <a:ext cx="993050" cy="993050"/>
          </a:xfrm>
          <a:prstGeom prst="rect">
            <a:avLst/>
          </a:prstGeom>
          <a:noFill/>
          <a:ln>
            <a:noFill/>
          </a:ln>
        </p:spPr>
      </p:pic>
      <p:pic>
        <p:nvPicPr>
          <p:cNvPr id="879" name="Google Shape;879;p73"/>
          <p:cNvPicPr preferRelativeResize="0"/>
          <p:nvPr/>
        </p:nvPicPr>
        <p:blipFill>
          <a:blip r:embed="rId8">
            <a:alphaModFix/>
          </a:blip>
          <a:stretch>
            <a:fillRect/>
          </a:stretch>
        </p:blipFill>
        <p:spPr>
          <a:xfrm>
            <a:off x="6187858" y="4909608"/>
            <a:ext cx="993051" cy="96309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6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7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6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6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7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6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7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7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6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7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84"/>
        <p:cNvGrpSpPr/>
        <p:nvPr/>
      </p:nvGrpSpPr>
      <p:grpSpPr>
        <a:xfrm>
          <a:off x="0" y="0"/>
          <a:ext cx="0" cy="0"/>
          <a:chOff x="0" y="0"/>
          <a:chExt cx="0" cy="0"/>
        </a:xfrm>
      </p:grpSpPr>
      <p:sp>
        <p:nvSpPr>
          <p:cNvPr id="885" name="Google Shape;885;p74"/>
          <p:cNvSpPr txBox="1">
            <a:spLocks noGrp="1"/>
          </p:cNvSpPr>
          <p:nvPr>
            <p:ph type="title"/>
          </p:nvPr>
        </p:nvSpPr>
        <p:spPr>
          <a:xfrm>
            <a:off x="3113029" y="2541096"/>
            <a:ext cx="4861500" cy="1030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6000"/>
              <a:buFont typeface="Bebas Neue"/>
              <a:buNone/>
            </a:pPr>
            <a:r>
              <a:rPr lang="en-US" sz="6000" b="1">
                <a:latin typeface="Bebas Neue"/>
                <a:ea typeface="Bebas Neue"/>
                <a:cs typeface="Bebas Neue"/>
                <a:sym typeface="Bebas Neue"/>
              </a:rPr>
              <a:t> </a:t>
            </a:r>
            <a:br>
              <a:rPr lang="en-US" sz="6000" b="1">
                <a:latin typeface="Bebas Neue"/>
                <a:ea typeface="Bebas Neue"/>
                <a:cs typeface="Bebas Neue"/>
                <a:sym typeface="Bebas Neue"/>
              </a:rPr>
            </a:br>
            <a:r>
              <a:rPr lang="en-US" sz="6000" b="1">
                <a:latin typeface="Bebas Neue"/>
                <a:ea typeface="Bebas Neue"/>
                <a:cs typeface="Bebas Neue"/>
                <a:sym typeface="Bebas Neue"/>
              </a:rPr>
              <a:t>3. What does this mean for your role?</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89"/>
        <p:cNvGrpSpPr/>
        <p:nvPr/>
      </p:nvGrpSpPr>
      <p:grpSpPr>
        <a:xfrm>
          <a:off x="0" y="0"/>
          <a:ext cx="0" cy="0"/>
          <a:chOff x="0" y="0"/>
          <a:chExt cx="0" cy="0"/>
        </a:xfrm>
      </p:grpSpPr>
      <p:sp>
        <p:nvSpPr>
          <p:cNvPr id="890" name="Google Shape;890;p75"/>
          <p:cNvSpPr txBox="1"/>
          <p:nvPr/>
        </p:nvSpPr>
        <p:spPr>
          <a:xfrm>
            <a:off x="627298" y="484389"/>
            <a:ext cx="9425100" cy="692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US" sz="4500" b="1">
                <a:solidFill>
                  <a:srgbClr val="464646"/>
                </a:solidFill>
                <a:latin typeface="Bebas Neue"/>
                <a:ea typeface="Bebas Neue"/>
                <a:cs typeface="Bebas Neue"/>
                <a:sym typeface="Bebas Neue"/>
              </a:rPr>
              <a:t>Discuss</a:t>
            </a:r>
            <a:endParaRPr sz="4500" b="1">
              <a:solidFill>
                <a:srgbClr val="464646"/>
              </a:solidFill>
              <a:latin typeface="Bebas Neue"/>
              <a:ea typeface="Bebas Neue"/>
              <a:cs typeface="Bebas Neue"/>
              <a:sym typeface="Bebas Neue"/>
            </a:endParaRPr>
          </a:p>
        </p:txBody>
      </p:sp>
      <p:sp>
        <p:nvSpPr>
          <p:cNvPr id="891" name="Google Shape;891;p75"/>
          <p:cNvSpPr/>
          <p:nvPr/>
        </p:nvSpPr>
        <p:spPr>
          <a:xfrm>
            <a:off x="1647150" y="2106425"/>
            <a:ext cx="5511300" cy="3457200"/>
          </a:xfrm>
          <a:prstGeom prst="roundRect">
            <a:avLst>
              <a:gd name="adj" fmla="val 16667"/>
            </a:avLst>
          </a:prstGeom>
          <a:solidFill>
            <a:srgbClr val="00A880"/>
          </a:solidFill>
          <a:ln w="28575" cap="flat" cmpd="sng">
            <a:solidFill>
              <a:srgbClr val="00A88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US" sz="2100" b="1">
                <a:solidFill>
                  <a:srgbClr val="FFFFFF"/>
                </a:solidFill>
                <a:latin typeface="Roboto"/>
                <a:ea typeface="Roboto"/>
                <a:cs typeface="Roboto"/>
                <a:sym typeface="Roboto"/>
              </a:rPr>
              <a:t>How does your work on M&amp;E integrate a gender lens?</a:t>
            </a:r>
            <a:endParaRPr sz="2100" b="1">
              <a:solidFill>
                <a:srgbClr val="FFFFFF"/>
              </a:solidFill>
              <a:latin typeface="Roboto"/>
              <a:ea typeface="Roboto"/>
              <a:cs typeface="Roboto"/>
              <a:sym typeface="Roboto"/>
            </a:endParaRPr>
          </a:p>
          <a:p>
            <a:pPr marL="0" marR="0" lvl="0" indent="0" algn="ctr" rtl="0">
              <a:spcBef>
                <a:spcPts val="0"/>
              </a:spcBef>
              <a:spcAft>
                <a:spcPts val="0"/>
              </a:spcAft>
              <a:buNone/>
            </a:pPr>
            <a:endParaRPr sz="2100" b="1">
              <a:solidFill>
                <a:srgbClr val="FFFFFF"/>
              </a:solidFill>
              <a:latin typeface="Roboto"/>
              <a:ea typeface="Roboto"/>
              <a:cs typeface="Roboto"/>
              <a:sym typeface="Roboto"/>
            </a:endParaRPr>
          </a:p>
          <a:p>
            <a:pPr marL="0" marR="0" lvl="0" indent="0" algn="ctr" rtl="0">
              <a:spcBef>
                <a:spcPts val="0"/>
              </a:spcBef>
              <a:spcAft>
                <a:spcPts val="0"/>
              </a:spcAft>
              <a:buNone/>
            </a:pPr>
            <a:r>
              <a:rPr lang="en-US" sz="2100" b="1">
                <a:solidFill>
                  <a:srgbClr val="FFFFFF"/>
                </a:solidFill>
                <a:latin typeface="Roboto"/>
                <a:ea typeface="Roboto"/>
                <a:cs typeface="Roboto"/>
                <a:sym typeface="Roboto"/>
              </a:rPr>
              <a:t>What opportunities do you see in your role to integrate a stronger, more participatory,  gender sensitive M&amp;E?</a:t>
            </a:r>
            <a:endParaRPr sz="2100" b="1">
              <a:solidFill>
                <a:srgbClr val="FFFFFF"/>
              </a:solidFill>
              <a:latin typeface="Roboto"/>
              <a:ea typeface="Roboto"/>
              <a:cs typeface="Roboto"/>
              <a:sym typeface="Roboto"/>
            </a:endParaRPr>
          </a:p>
        </p:txBody>
      </p:sp>
      <p:pic>
        <p:nvPicPr>
          <p:cNvPr id="892" name="Google Shape;892;p75"/>
          <p:cNvPicPr preferRelativeResize="0"/>
          <p:nvPr/>
        </p:nvPicPr>
        <p:blipFill>
          <a:blip r:embed="rId3">
            <a:alphaModFix/>
          </a:blip>
          <a:stretch>
            <a:fillRect/>
          </a:stretch>
        </p:blipFill>
        <p:spPr>
          <a:xfrm>
            <a:off x="8915100" y="3791100"/>
            <a:ext cx="2653375" cy="246837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96"/>
        <p:cNvGrpSpPr/>
        <p:nvPr/>
      </p:nvGrpSpPr>
      <p:grpSpPr>
        <a:xfrm>
          <a:off x="0" y="0"/>
          <a:ext cx="0" cy="0"/>
          <a:chOff x="0" y="0"/>
          <a:chExt cx="0" cy="0"/>
        </a:xfrm>
      </p:grpSpPr>
      <p:sp>
        <p:nvSpPr>
          <p:cNvPr id="897" name="Google Shape;897;p76"/>
          <p:cNvSpPr txBox="1">
            <a:spLocks noGrp="1"/>
          </p:cNvSpPr>
          <p:nvPr>
            <p:ph type="title"/>
          </p:nvPr>
        </p:nvSpPr>
        <p:spPr>
          <a:xfrm>
            <a:off x="415650" y="232242"/>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ED2891"/>
                </a:solidFill>
                <a:latin typeface="Bebas Neue"/>
                <a:ea typeface="Bebas Neue"/>
                <a:cs typeface="Bebas Neue"/>
                <a:sym typeface="Bebas Neue"/>
              </a:rPr>
              <a:t>Key Takeaways</a:t>
            </a:r>
            <a:endParaRPr sz="4400">
              <a:solidFill>
                <a:srgbClr val="ED2891"/>
              </a:solidFill>
              <a:latin typeface="Bebas Neue"/>
              <a:ea typeface="Bebas Neue"/>
              <a:cs typeface="Bebas Neue"/>
              <a:sym typeface="Bebas Neue"/>
            </a:endParaRPr>
          </a:p>
        </p:txBody>
      </p:sp>
      <p:sp>
        <p:nvSpPr>
          <p:cNvPr id="898" name="Google Shape;898;p76"/>
          <p:cNvSpPr/>
          <p:nvPr/>
        </p:nvSpPr>
        <p:spPr>
          <a:xfrm>
            <a:off x="719225" y="1132125"/>
            <a:ext cx="11347500" cy="959700"/>
          </a:xfrm>
          <a:prstGeom prst="roundRect">
            <a:avLst>
              <a:gd name="adj" fmla="val 16667"/>
            </a:avLst>
          </a:prstGeom>
          <a:solidFill>
            <a:schemeClr val="lt1"/>
          </a:solidFill>
          <a:ln w="28575" cap="flat" cmpd="sng">
            <a:solidFill>
              <a:srgbClr val="59BCC7"/>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1000"/>
              </a:spcAft>
              <a:buClr>
                <a:schemeClr val="dk1"/>
              </a:buClr>
              <a:buSzPts val="1100"/>
              <a:buFont typeface="Arial"/>
              <a:buNone/>
            </a:pPr>
            <a:r>
              <a:rPr lang="en-US" sz="2100">
                <a:solidFill>
                  <a:schemeClr val="dk1"/>
                </a:solidFill>
                <a:latin typeface="Roboto"/>
                <a:ea typeface="Roboto"/>
                <a:cs typeface="Roboto"/>
                <a:sym typeface="Roboto"/>
              </a:rPr>
              <a:t>Carefully consider and define gender equality indicators and adopt suitable methods. </a:t>
            </a:r>
            <a:endParaRPr sz="2100">
              <a:solidFill>
                <a:schemeClr val="dk1"/>
              </a:solidFill>
              <a:latin typeface="Roboto"/>
              <a:ea typeface="Roboto"/>
              <a:cs typeface="Roboto"/>
              <a:sym typeface="Roboto"/>
            </a:endParaRPr>
          </a:p>
        </p:txBody>
      </p:sp>
      <p:sp>
        <p:nvSpPr>
          <p:cNvPr id="899" name="Google Shape;899;p76"/>
          <p:cNvSpPr/>
          <p:nvPr/>
        </p:nvSpPr>
        <p:spPr>
          <a:xfrm>
            <a:off x="719225" y="5708225"/>
            <a:ext cx="11347500" cy="959700"/>
          </a:xfrm>
          <a:prstGeom prst="roundRect">
            <a:avLst>
              <a:gd name="adj" fmla="val 16667"/>
            </a:avLst>
          </a:prstGeom>
          <a:solidFill>
            <a:schemeClr val="lt1"/>
          </a:solidFill>
          <a:ln w="28575" cap="flat" cmpd="sng">
            <a:solidFill>
              <a:srgbClr val="345EAB"/>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1000"/>
              </a:spcAft>
              <a:buNone/>
            </a:pPr>
            <a:r>
              <a:rPr lang="en-US" sz="2100">
                <a:solidFill>
                  <a:schemeClr val="dk1"/>
                </a:solidFill>
                <a:latin typeface="Roboto"/>
                <a:ea typeface="Roboto"/>
                <a:cs typeface="Roboto"/>
                <a:sym typeface="Roboto"/>
              </a:rPr>
              <a:t>Adapt interventions in response to gender-related insights to make them more inclusive and impactful</a:t>
            </a:r>
            <a:endParaRPr sz="2100">
              <a:solidFill>
                <a:schemeClr val="dk1"/>
              </a:solidFill>
              <a:latin typeface="Roboto"/>
              <a:ea typeface="Roboto"/>
              <a:cs typeface="Roboto"/>
              <a:sym typeface="Roboto"/>
            </a:endParaRPr>
          </a:p>
        </p:txBody>
      </p:sp>
      <p:sp>
        <p:nvSpPr>
          <p:cNvPr id="900" name="Google Shape;900;p76"/>
          <p:cNvSpPr/>
          <p:nvPr/>
        </p:nvSpPr>
        <p:spPr>
          <a:xfrm>
            <a:off x="719225" y="4543000"/>
            <a:ext cx="11347500" cy="1055100"/>
          </a:xfrm>
          <a:prstGeom prst="roundRect">
            <a:avLst>
              <a:gd name="adj" fmla="val 16667"/>
            </a:avLst>
          </a:prstGeom>
          <a:solidFill>
            <a:schemeClr val="lt1"/>
          </a:solidFill>
          <a:ln w="28575" cap="flat" cmpd="sng">
            <a:solidFill>
              <a:srgbClr val="4DACBF"/>
            </a:solidFill>
            <a:prstDash val="solid"/>
            <a:round/>
            <a:headEnd type="none" w="sm" len="sm"/>
            <a:tailEnd type="none" w="sm" len="sm"/>
          </a:ln>
        </p:spPr>
        <p:txBody>
          <a:bodyPr spcFirstLastPara="1" wrap="square" lIns="121900" tIns="0" rIns="121900" bIns="121900" anchor="ctr"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Adopt participatory approaches to M&amp;E</a:t>
            </a:r>
            <a:endParaRPr sz="2100">
              <a:solidFill>
                <a:schemeClr val="dk1"/>
              </a:solidFill>
              <a:latin typeface="Roboto"/>
              <a:ea typeface="Roboto"/>
              <a:cs typeface="Roboto"/>
              <a:sym typeface="Roboto"/>
            </a:endParaRPr>
          </a:p>
        </p:txBody>
      </p:sp>
      <p:sp>
        <p:nvSpPr>
          <p:cNvPr id="901" name="Google Shape;901;p76"/>
          <p:cNvSpPr/>
          <p:nvPr/>
        </p:nvSpPr>
        <p:spPr>
          <a:xfrm>
            <a:off x="719225" y="2201750"/>
            <a:ext cx="11347500" cy="959700"/>
          </a:xfrm>
          <a:prstGeom prst="roundRect">
            <a:avLst>
              <a:gd name="adj" fmla="val 16667"/>
            </a:avLst>
          </a:prstGeom>
          <a:solidFill>
            <a:schemeClr val="lt1"/>
          </a:solidFill>
          <a:ln w="28575" cap="flat" cmpd="sng">
            <a:solidFill>
              <a:srgbClr val="345EAB"/>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1000"/>
              </a:spcAft>
              <a:buClr>
                <a:schemeClr val="dk1"/>
              </a:buClr>
              <a:buSzPts val="1100"/>
              <a:buFont typeface="Arial"/>
              <a:buNone/>
            </a:pPr>
            <a:r>
              <a:rPr lang="en-US" sz="2100">
                <a:solidFill>
                  <a:schemeClr val="dk1"/>
                </a:solidFill>
                <a:latin typeface="Roboto"/>
                <a:ea typeface="Roboto"/>
                <a:cs typeface="Roboto"/>
                <a:sym typeface="Roboto"/>
              </a:rPr>
              <a:t>Build reflection on gender-related M&amp;E into routine project management </a:t>
            </a:r>
            <a:endParaRPr sz="2100">
              <a:solidFill>
                <a:schemeClr val="dk1"/>
              </a:solidFill>
              <a:latin typeface="Roboto"/>
              <a:ea typeface="Roboto"/>
              <a:cs typeface="Roboto"/>
              <a:sym typeface="Roboto"/>
            </a:endParaRPr>
          </a:p>
        </p:txBody>
      </p:sp>
      <p:sp>
        <p:nvSpPr>
          <p:cNvPr id="902" name="Google Shape;902;p76"/>
          <p:cNvSpPr/>
          <p:nvPr/>
        </p:nvSpPr>
        <p:spPr>
          <a:xfrm>
            <a:off x="719225" y="3271375"/>
            <a:ext cx="11347500" cy="1161600"/>
          </a:xfrm>
          <a:prstGeom prst="roundRect">
            <a:avLst>
              <a:gd name="adj" fmla="val 16667"/>
            </a:avLst>
          </a:prstGeom>
          <a:solidFill>
            <a:schemeClr val="lt1"/>
          </a:solidFill>
          <a:ln w="28575" cap="flat" cmpd="sng">
            <a:solidFill>
              <a:srgbClr val="EA155B"/>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Systematically gather sex-disaggregated feedback from participants/customers/key stakeholders </a:t>
            </a:r>
            <a:endParaRPr sz="2100">
              <a:solidFill>
                <a:schemeClr val="dk1"/>
              </a:solidFill>
              <a:latin typeface="Roboto"/>
              <a:ea typeface="Roboto"/>
              <a:cs typeface="Roboto"/>
              <a:sym typeface="Roboto"/>
            </a:endParaRPr>
          </a:p>
        </p:txBody>
      </p:sp>
      <p:sp>
        <p:nvSpPr>
          <p:cNvPr id="903" name="Google Shape;903;p76"/>
          <p:cNvSpPr txBox="1"/>
          <p:nvPr/>
        </p:nvSpPr>
        <p:spPr>
          <a:xfrm>
            <a:off x="101600" y="852657"/>
            <a:ext cx="719100" cy="5503200"/>
          </a:xfrm>
          <a:prstGeom prst="rect">
            <a:avLst/>
          </a:prstGeom>
          <a:noFill/>
          <a:ln>
            <a:noFill/>
          </a:ln>
        </p:spPr>
        <p:txBody>
          <a:bodyPr spcFirstLastPara="1" wrap="square" lIns="121900" tIns="121900" rIns="121900" bIns="121900" anchor="t" anchorCtr="0">
            <a:spAutoFit/>
          </a:bodyPr>
          <a:lstStyle/>
          <a:p>
            <a:pPr marL="0" lvl="0" indent="0" algn="l" rtl="0">
              <a:lnSpc>
                <a:spcPct val="190000"/>
              </a:lnSpc>
              <a:spcBef>
                <a:spcPts val="0"/>
              </a:spcBef>
              <a:spcAft>
                <a:spcPts val="0"/>
              </a:spcAft>
              <a:buNone/>
            </a:pPr>
            <a:r>
              <a:rPr lang="en-US" sz="3700" b="1" dirty="0">
                <a:solidFill>
                  <a:srgbClr val="00A880"/>
                </a:solidFill>
                <a:latin typeface="Roboto"/>
                <a:ea typeface="Roboto"/>
                <a:cs typeface="Roboto"/>
                <a:sym typeface="Roboto"/>
              </a:rPr>
              <a:t>1.</a:t>
            </a:r>
            <a:endParaRPr sz="3700" b="1" dirty="0">
              <a:solidFill>
                <a:srgbClr val="00A880"/>
              </a:solidFill>
              <a:latin typeface="Roboto"/>
              <a:ea typeface="Roboto"/>
              <a:cs typeface="Roboto"/>
              <a:sym typeface="Roboto"/>
            </a:endParaRPr>
          </a:p>
          <a:p>
            <a:pPr marL="0" lvl="0" indent="0" algn="l" rtl="0">
              <a:lnSpc>
                <a:spcPct val="190000"/>
              </a:lnSpc>
              <a:spcBef>
                <a:spcPts val="700"/>
              </a:spcBef>
              <a:spcAft>
                <a:spcPts val="0"/>
              </a:spcAft>
              <a:buNone/>
            </a:pPr>
            <a:r>
              <a:rPr lang="en-US" sz="3700" b="1" dirty="0">
                <a:solidFill>
                  <a:srgbClr val="00A880"/>
                </a:solidFill>
                <a:latin typeface="Roboto"/>
                <a:ea typeface="Roboto"/>
                <a:cs typeface="Roboto"/>
                <a:sym typeface="Roboto"/>
              </a:rPr>
              <a:t>2.</a:t>
            </a:r>
            <a:endParaRPr sz="3700" b="1" dirty="0">
              <a:solidFill>
                <a:srgbClr val="00A880"/>
              </a:solidFill>
              <a:latin typeface="Roboto"/>
              <a:ea typeface="Roboto"/>
              <a:cs typeface="Roboto"/>
              <a:sym typeface="Roboto"/>
            </a:endParaRPr>
          </a:p>
          <a:p>
            <a:pPr marL="0" lvl="0" indent="0" algn="l" rtl="0">
              <a:lnSpc>
                <a:spcPct val="190000"/>
              </a:lnSpc>
              <a:spcBef>
                <a:spcPts val="700"/>
              </a:spcBef>
              <a:spcAft>
                <a:spcPts val="0"/>
              </a:spcAft>
              <a:buNone/>
            </a:pPr>
            <a:r>
              <a:rPr lang="en-US" sz="3700" b="1" dirty="0">
                <a:solidFill>
                  <a:srgbClr val="00A880"/>
                </a:solidFill>
                <a:latin typeface="Roboto"/>
                <a:ea typeface="Roboto"/>
                <a:cs typeface="Roboto"/>
                <a:sym typeface="Roboto"/>
              </a:rPr>
              <a:t>3.</a:t>
            </a:r>
            <a:endParaRPr sz="3700" b="1" dirty="0">
              <a:solidFill>
                <a:srgbClr val="00A880"/>
              </a:solidFill>
              <a:latin typeface="Roboto"/>
              <a:ea typeface="Roboto"/>
              <a:cs typeface="Roboto"/>
              <a:sym typeface="Roboto"/>
            </a:endParaRPr>
          </a:p>
          <a:p>
            <a:pPr marL="0" lvl="0" indent="0" algn="l" rtl="0">
              <a:lnSpc>
                <a:spcPct val="190000"/>
              </a:lnSpc>
              <a:spcBef>
                <a:spcPts val="700"/>
              </a:spcBef>
              <a:spcAft>
                <a:spcPts val="0"/>
              </a:spcAft>
              <a:buNone/>
            </a:pPr>
            <a:r>
              <a:rPr lang="en-US" sz="3700" b="1" dirty="0">
                <a:solidFill>
                  <a:srgbClr val="00A880"/>
                </a:solidFill>
                <a:latin typeface="Roboto"/>
                <a:ea typeface="Roboto"/>
                <a:cs typeface="Roboto"/>
                <a:sym typeface="Roboto"/>
              </a:rPr>
              <a:t>4.</a:t>
            </a:r>
            <a:endParaRPr sz="3700" b="1" dirty="0">
              <a:solidFill>
                <a:srgbClr val="00A880"/>
              </a:solidFill>
              <a:latin typeface="Roboto"/>
              <a:ea typeface="Roboto"/>
              <a:cs typeface="Roboto"/>
              <a:sym typeface="Roboto"/>
            </a:endParaRPr>
          </a:p>
          <a:p>
            <a:pPr marL="0" lvl="0" indent="0" algn="l" rtl="0">
              <a:lnSpc>
                <a:spcPct val="190000"/>
              </a:lnSpc>
              <a:spcBef>
                <a:spcPts val="700"/>
              </a:spcBef>
              <a:spcAft>
                <a:spcPts val="700"/>
              </a:spcAft>
              <a:buNone/>
            </a:pPr>
            <a:r>
              <a:rPr lang="en-US" sz="3700" b="1" dirty="0">
                <a:solidFill>
                  <a:srgbClr val="00A880"/>
                </a:solidFill>
                <a:latin typeface="Roboto"/>
                <a:ea typeface="Roboto"/>
                <a:cs typeface="Roboto"/>
                <a:sym typeface="Roboto"/>
              </a:rPr>
              <a:t>5.</a:t>
            </a:r>
            <a:endParaRPr sz="3700" b="1" dirty="0">
              <a:solidFill>
                <a:srgbClr val="00A880"/>
              </a:solidFill>
              <a:latin typeface="Roboto"/>
              <a:ea typeface="Roboto"/>
              <a:cs typeface="Roboto"/>
              <a:sym typeface="Roboto"/>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77"/>
          <p:cNvSpPr txBox="1">
            <a:spLocks noGrp="1"/>
          </p:cNvSpPr>
          <p:nvPr>
            <p:ph type="title"/>
          </p:nvPr>
        </p:nvSpPr>
        <p:spPr>
          <a:xfrm>
            <a:off x="3113029" y="2541096"/>
            <a:ext cx="4861500" cy="1030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6000"/>
              <a:buFont typeface="Bebas Neue"/>
              <a:buNone/>
            </a:pPr>
            <a:r>
              <a:rPr lang="en-US" sz="6000" b="1">
                <a:latin typeface="Bebas Neue"/>
                <a:ea typeface="Bebas Neue"/>
                <a:cs typeface="Bebas Neue"/>
                <a:sym typeface="Bebas Neue"/>
              </a:rPr>
              <a:t> </a:t>
            </a:r>
            <a:br>
              <a:rPr lang="en-US" sz="6000" b="1">
                <a:latin typeface="Bebas Neue"/>
                <a:ea typeface="Bebas Neue"/>
                <a:cs typeface="Bebas Neue"/>
                <a:sym typeface="Bebas Neue"/>
              </a:rPr>
            </a:br>
            <a:r>
              <a:rPr lang="en-US" sz="6000" b="1">
                <a:latin typeface="Bebas Neue"/>
                <a:ea typeface="Bebas Neue"/>
                <a:cs typeface="Bebas Neue"/>
                <a:sym typeface="Bebas Neue"/>
              </a:rPr>
              <a:t>4. further resources</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13"/>
        <p:cNvGrpSpPr/>
        <p:nvPr/>
      </p:nvGrpSpPr>
      <p:grpSpPr>
        <a:xfrm>
          <a:off x="0" y="0"/>
          <a:ext cx="0" cy="0"/>
          <a:chOff x="0" y="0"/>
          <a:chExt cx="0" cy="0"/>
        </a:xfrm>
      </p:grpSpPr>
      <p:sp>
        <p:nvSpPr>
          <p:cNvPr id="914" name="Google Shape;914;p78"/>
          <p:cNvSpPr txBox="1">
            <a:spLocks noGrp="1"/>
          </p:cNvSpPr>
          <p:nvPr>
            <p:ph type="title"/>
          </p:nvPr>
        </p:nvSpPr>
        <p:spPr>
          <a:xfrm>
            <a:off x="415600" y="2885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59BCC7"/>
                </a:solidFill>
                <a:latin typeface="Bebas Neue"/>
                <a:ea typeface="Bebas Neue"/>
                <a:cs typeface="Bebas Neue"/>
                <a:sym typeface="Bebas Neue"/>
              </a:rPr>
              <a:t>Further resources</a:t>
            </a:r>
            <a:endParaRPr sz="4400">
              <a:solidFill>
                <a:srgbClr val="59BCC7"/>
              </a:solidFill>
              <a:latin typeface="Bebas Neue"/>
              <a:ea typeface="Bebas Neue"/>
              <a:cs typeface="Bebas Neue"/>
              <a:sym typeface="Bebas Neue"/>
            </a:endParaRPr>
          </a:p>
        </p:txBody>
      </p:sp>
      <p:sp>
        <p:nvSpPr>
          <p:cNvPr id="915" name="Google Shape;915;p78"/>
          <p:cNvSpPr txBox="1">
            <a:spLocks noGrp="1"/>
          </p:cNvSpPr>
          <p:nvPr>
            <p:ph type="body" idx="1"/>
          </p:nvPr>
        </p:nvSpPr>
        <p:spPr>
          <a:xfrm>
            <a:off x="415600" y="1308033"/>
            <a:ext cx="11360700" cy="4555200"/>
          </a:xfrm>
          <a:prstGeom prst="rect">
            <a:avLst/>
          </a:prstGeom>
        </p:spPr>
        <p:txBody>
          <a:bodyPr spcFirstLastPara="1" wrap="square" lIns="0" tIns="0" rIns="0" bIns="0" anchor="t" anchorCtr="0">
            <a:noAutofit/>
          </a:bodyPr>
          <a:lstStyle/>
          <a:p>
            <a:pPr marL="0" lvl="0" indent="0" algn="l" rtl="0">
              <a:lnSpc>
                <a:spcPct val="115000"/>
              </a:lnSpc>
              <a:spcBef>
                <a:spcPts val="0"/>
              </a:spcBef>
              <a:spcAft>
                <a:spcPts val="0"/>
              </a:spcAft>
              <a:buNone/>
            </a:pPr>
            <a:r>
              <a:rPr lang="en-US" sz="1700" b="1">
                <a:solidFill>
                  <a:srgbClr val="00000A"/>
                </a:solidFill>
                <a:latin typeface="Roboto"/>
                <a:ea typeface="Roboto"/>
                <a:cs typeface="Roboto"/>
                <a:sym typeface="Roboto"/>
              </a:rPr>
              <a:t>Planning for M&amp;E</a:t>
            </a:r>
            <a:endParaRPr sz="1700" b="1">
              <a:solidFill>
                <a:srgbClr val="00000A"/>
              </a:solidFill>
              <a:latin typeface="Roboto"/>
              <a:ea typeface="Roboto"/>
              <a:cs typeface="Roboto"/>
              <a:sym typeface="Roboto"/>
            </a:endParaRPr>
          </a:p>
          <a:p>
            <a:pPr marL="457200" lvl="0" indent="-336550" algn="l" rtl="0">
              <a:lnSpc>
                <a:spcPct val="115000"/>
              </a:lnSpc>
              <a:spcBef>
                <a:spcPts val="200"/>
              </a:spcBef>
              <a:spcAft>
                <a:spcPts val="0"/>
              </a:spcAft>
              <a:buClr>
                <a:srgbClr val="154053"/>
              </a:buClr>
              <a:buSzPts val="1700"/>
              <a:buFont typeface="Roboto"/>
              <a:buChar char="●"/>
            </a:pPr>
            <a:r>
              <a:rPr lang="en-US" sz="1700">
                <a:solidFill>
                  <a:srgbClr val="00000A"/>
                </a:solidFill>
                <a:latin typeface="Roboto"/>
                <a:ea typeface="Roboto"/>
                <a:cs typeface="Roboto"/>
                <a:sym typeface="Roboto"/>
              </a:rPr>
              <a:t>Gender indicators: What, why and how? (Gender Equality Unit) </a:t>
            </a:r>
            <a:r>
              <a:rPr lang="en-US" sz="1700" u="sng">
                <a:solidFill>
                  <a:srgbClr val="4DACBF"/>
                </a:solidFill>
                <a:latin typeface="Roboto"/>
                <a:ea typeface="Roboto"/>
                <a:cs typeface="Roboto"/>
                <a:sym typeface="Roboto"/>
                <a:hlinkClick r:id="rId3">
                  <a:extLst>
                    <a:ext uri="{A12FA001-AC4F-418D-AE19-62706E023703}">
                      <ahyp:hlinkClr xmlns:ahyp="http://schemas.microsoft.com/office/drawing/2018/hyperlinkcolor" val="tx"/>
                    </a:ext>
                  </a:extLst>
                </a:hlinkClick>
              </a:rPr>
              <a:t>https://genderhealthdata.org/resource/gender-equality-indicators-what-why-and-how/?action=genpdf&amp;id=4270</a:t>
            </a:r>
            <a:endParaRPr sz="1700" u="sng">
              <a:solidFill>
                <a:srgbClr val="4DACBF"/>
              </a:solidFill>
              <a:latin typeface="Roboto"/>
              <a:ea typeface="Roboto"/>
              <a:cs typeface="Roboto"/>
              <a:sym typeface="Roboto"/>
            </a:endParaRPr>
          </a:p>
          <a:p>
            <a:pPr marL="457200" lvl="0" indent="-336550" algn="l" rtl="0">
              <a:lnSpc>
                <a:spcPct val="115000"/>
              </a:lnSpc>
              <a:spcBef>
                <a:spcPts val="200"/>
              </a:spcBef>
              <a:spcAft>
                <a:spcPts val="0"/>
              </a:spcAft>
              <a:buClr>
                <a:srgbClr val="00000A"/>
              </a:buClr>
              <a:buSzPts val="1700"/>
              <a:buFont typeface="Roboto"/>
              <a:buChar char="●"/>
            </a:pPr>
            <a:r>
              <a:rPr lang="en-US" sz="1700">
                <a:solidFill>
                  <a:srgbClr val="00000A"/>
                </a:solidFill>
                <a:latin typeface="Roboto"/>
                <a:ea typeface="Roboto"/>
                <a:cs typeface="Roboto"/>
                <a:sym typeface="Roboto"/>
              </a:rPr>
              <a:t>A ‘how to’ guide to measure women’s empowerment (Oxfam) </a:t>
            </a:r>
            <a:r>
              <a:rPr lang="en-US" sz="1700" u="sng">
                <a:solidFill>
                  <a:srgbClr val="4DACBF"/>
                </a:solidFill>
                <a:latin typeface="Roboto"/>
                <a:ea typeface="Roboto"/>
                <a:cs typeface="Roboto"/>
                <a:sym typeface="Roboto"/>
                <a:hlinkClick r:id="rId4">
                  <a:extLst>
                    <a:ext uri="{A12FA001-AC4F-418D-AE19-62706E023703}">
                      <ahyp:hlinkClr xmlns:ahyp="http://schemas.microsoft.com/office/drawing/2018/hyperlinkcolor" val="tx"/>
                    </a:ext>
                  </a:extLst>
                </a:hlinkClick>
              </a:rPr>
              <a:t>https://oxfamilibrary.openrepository.com/bitstream/handle/10546/620271/gt-measuring-womens-empowerment-250517-en.pdf?sequence=4</a:t>
            </a:r>
            <a:r>
              <a:rPr lang="en-US" sz="1700">
                <a:solidFill>
                  <a:srgbClr val="00000A"/>
                </a:solidFill>
                <a:latin typeface="Roboto"/>
                <a:ea typeface="Roboto"/>
                <a:cs typeface="Roboto"/>
                <a:sym typeface="Roboto"/>
              </a:rPr>
              <a:t> </a:t>
            </a:r>
            <a:endParaRPr sz="1700">
              <a:solidFill>
                <a:srgbClr val="00000A"/>
              </a:solidFill>
              <a:latin typeface="Roboto"/>
              <a:ea typeface="Roboto"/>
              <a:cs typeface="Roboto"/>
              <a:sym typeface="Roboto"/>
            </a:endParaRPr>
          </a:p>
          <a:p>
            <a:pPr marL="457200" lvl="0" indent="-336550" algn="l" rtl="0">
              <a:lnSpc>
                <a:spcPct val="115000"/>
              </a:lnSpc>
              <a:spcBef>
                <a:spcPts val="200"/>
              </a:spcBef>
              <a:spcAft>
                <a:spcPts val="0"/>
              </a:spcAft>
              <a:buClr>
                <a:srgbClr val="154053"/>
              </a:buClr>
              <a:buSzPts val="1700"/>
              <a:buFont typeface="Roboto"/>
              <a:buChar char="●"/>
            </a:pPr>
            <a:r>
              <a:rPr lang="en-US" sz="1700">
                <a:solidFill>
                  <a:srgbClr val="00000A"/>
                </a:solidFill>
                <a:latin typeface="Roboto"/>
                <a:ea typeface="Roboto"/>
                <a:cs typeface="Roboto"/>
                <a:sym typeface="Roboto"/>
              </a:rPr>
              <a:t>Measuring Women’s Empowerment in the Global South (Desai et al., 2022) </a:t>
            </a:r>
            <a:r>
              <a:rPr lang="en-US" sz="1700" u="sng">
                <a:solidFill>
                  <a:srgbClr val="4DACBF"/>
                </a:solidFill>
                <a:latin typeface="Roboto"/>
                <a:ea typeface="Roboto"/>
                <a:cs typeface="Roboto"/>
                <a:sym typeface="Roboto"/>
                <a:hlinkClick r:id="rId5">
                  <a:extLst>
                    <a:ext uri="{A12FA001-AC4F-418D-AE19-62706E023703}">
                      <ahyp:hlinkClr xmlns:ahyp="http://schemas.microsoft.com/office/drawing/2018/hyperlinkcolor" val="tx"/>
                    </a:ext>
                  </a:extLst>
                </a:hlinkClick>
              </a:rPr>
              <a:t>https://wedge.umd.edu/sites/default/files/2022-02/Edited_ARSfinal2_7_22cover.pdf</a:t>
            </a:r>
            <a:endParaRPr sz="1700">
              <a:solidFill>
                <a:srgbClr val="00000A"/>
              </a:solidFill>
              <a:latin typeface="Roboto"/>
              <a:ea typeface="Roboto"/>
              <a:cs typeface="Roboto"/>
              <a:sym typeface="Roboto"/>
            </a:endParaRPr>
          </a:p>
          <a:p>
            <a:pPr marL="0" lvl="0" indent="0" algn="l" rtl="0">
              <a:lnSpc>
                <a:spcPct val="115000"/>
              </a:lnSpc>
              <a:spcBef>
                <a:spcPts val="200"/>
              </a:spcBef>
              <a:spcAft>
                <a:spcPts val="0"/>
              </a:spcAft>
              <a:buNone/>
            </a:pPr>
            <a:endParaRPr sz="1700" b="1">
              <a:solidFill>
                <a:srgbClr val="00000A"/>
              </a:solidFill>
              <a:latin typeface="Roboto"/>
              <a:ea typeface="Roboto"/>
              <a:cs typeface="Roboto"/>
              <a:sym typeface="Roboto"/>
            </a:endParaRPr>
          </a:p>
          <a:p>
            <a:pPr marL="0" lvl="0" indent="0" algn="l" rtl="0">
              <a:lnSpc>
                <a:spcPct val="115000"/>
              </a:lnSpc>
              <a:spcBef>
                <a:spcPts val="200"/>
              </a:spcBef>
              <a:spcAft>
                <a:spcPts val="0"/>
              </a:spcAft>
              <a:buNone/>
            </a:pPr>
            <a:r>
              <a:rPr lang="en-US" sz="1700" b="1">
                <a:solidFill>
                  <a:srgbClr val="00000A"/>
                </a:solidFill>
                <a:latin typeface="Roboto"/>
                <a:ea typeface="Roboto"/>
                <a:cs typeface="Roboto"/>
                <a:sym typeface="Roboto"/>
              </a:rPr>
              <a:t>Undertaking data collection</a:t>
            </a:r>
            <a:endParaRPr sz="1700" b="1">
              <a:solidFill>
                <a:srgbClr val="00000A"/>
              </a:solidFill>
              <a:latin typeface="Roboto"/>
              <a:ea typeface="Roboto"/>
              <a:cs typeface="Roboto"/>
              <a:sym typeface="Roboto"/>
            </a:endParaRPr>
          </a:p>
          <a:p>
            <a:pPr marL="457200" lvl="0" indent="-336550" algn="l" rtl="0">
              <a:lnSpc>
                <a:spcPct val="115000"/>
              </a:lnSpc>
              <a:spcBef>
                <a:spcPts val="200"/>
              </a:spcBef>
              <a:spcAft>
                <a:spcPts val="0"/>
              </a:spcAft>
              <a:buClr>
                <a:srgbClr val="00000A"/>
              </a:buClr>
              <a:buSzPts val="1700"/>
              <a:buFont typeface="Roboto"/>
              <a:buChar char="●"/>
            </a:pPr>
            <a:r>
              <a:rPr lang="en-US" sz="1700">
                <a:solidFill>
                  <a:srgbClr val="00000A"/>
                </a:solidFill>
                <a:latin typeface="Roboto"/>
                <a:ea typeface="Roboto"/>
                <a:cs typeface="Roboto"/>
                <a:sym typeface="Roboto"/>
              </a:rPr>
              <a:t>Practical tips for gender responsive data collection (CGIAR) </a:t>
            </a:r>
            <a:r>
              <a:rPr lang="en-US" sz="1700" u="sng">
                <a:solidFill>
                  <a:srgbClr val="4DACBF"/>
                </a:solidFill>
                <a:latin typeface="Roboto"/>
                <a:ea typeface="Roboto"/>
                <a:cs typeface="Roboto"/>
                <a:sym typeface="Roboto"/>
                <a:hlinkClick r:id="rId6">
                  <a:extLst>
                    <a:ext uri="{A12FA001-AC4F-418D-AE19-62706E023703}">
                      <ahyp:hlinkClr xmlns:ahyp="http://schemas.microsoft.com/office/drawing/2018/hyperlinkcolor" val="tx"/>
                    </a:ext>
                  </a:extLst>
                </a:hlinkClick>
              </a:rPr>
              <a:t>https://cgspace.cgiar.org/bitstream/handle/10568/105108/Practical_tips_for_gender_responsive_data_collection_1658.pdf?sequence=3&amp;isAllowed=y</a:t>
            </a:r>
            <a:r>
              <a:rPr lang="en-US" sz="1700">
                <a:solidFill>
                  <a:srgbClr val="00000A"/>
                </a:solidFill>
                <a:latin typeface="Roboto"/>
                <a:ea typeface="Roboto"/>
                <a:cs typeface="Roboto"/>
                <a:sym typeface="Roboto"/>
              </a:rPr>
              <a:t> </a:t>
            </a:r>
            <a:endParaRPr sz="1700">
              <a:solidFill>
                <a:srgbClr val="00000A"/>
              </a:solidFill>
              <a:latin typeface="Roboto"/>
              <a:ea typeface="Roboto"/>
              <a:cs typeface="Roboto"/>
              <a:sym typeface="Roboto"/>
            </a:endParaRPr>
          </a:p>
          <a:p>
            <a:pPr marL="457200" lvl="0" indent="-336550" algn="l" rtl="0">
              <a:lnSpc>
                <a:spcPct val="115000"/>
              </a:lnSpc>
              <a:spcBef>
                <a:spcPts val="200"/>
              </a:spcBef>
              <a:spcAft>
                <a:spcPts val="200"/>
              </a:spcAft>
              <a:buClr>
                <a:srgbClr val="00000A"/>
              </a:buClr>
              <a:buSzPts val="1700"/>
              <a:buFont typeface="Roboto"/>
              <a:buChar char="●"/>
            </a:pPr>
            <a:r>
              <a:rPr lang="en-US" sz="1700">
                <a:solidFill>
                  <a:srgbClr val="00000A"/>
                </a:solidFill>
                <a:latin typeface="Roboto"/>
                <a:ea typeface="Roboto"/>
                <a:cs typeface="Roboto"/>
                <a:sym typeface="Roboto"/>
              </a:rPr>
              <a:t>Tool Kit on Gender Equality Results and Indicators (ADB) </a:t>
            </a:r>
            <a:r>
              <a:rPr lang="en-US" sz="1700" u="sng">
                <a:solidFill>
                  <a:srgbClr val="4DACBF"/>
                </a:solidFill>
                <a:latin typeface="Roboto"/>
                <a:ea typeface="Roboto"/>
                <a:cs typeface="Roboto"/>
                <a:sym typeface="Roboto"/>
                <a:hlinkClick r:id="rId7">
                  <a:extLst>
                    <a:ext uri="{A12FA001-AC4F-418D-AE19-62706E023703}">
                      <ahyp:hlinkClr xmlns:ahyp="http://schemas.microsoft.com/office/drawing/2018/hyperlinkcolor" val="tx"/>
                    </a:ext>
                  </a:extLst>
                </a:hlinkClick>
              </a:rPr>
              <a:t>https://www.adb.org/sites/default/files/institutional-document/34063/tool-kit-gender-equality-results-indicators_0.pdf</a:t>
            </a:r>
            <a:r>
              <a:rPr lang="en-US" sz="1700" u="sng">
                <a:solidFill>
                  <a:srgbClr val="4DACBF"/>
                </a:solidFill>
                <a:latin typeface="Roboto"/>
                <a:ea typeface="Roboto"/>
                <a:cs typeface="Roboto"/>
                <a:sym typeface="Roboto"/>
              </a:rPr>
              <a:t>   </a:t>
            </a:r>
            <a:endParaRPr sz="2800">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45"/>
          <p:cNvSpPr txBox="1">
            <a:spLocks noGrp="1"/>
          </p:cNvSpPr>
          <p:nvPr>
            <p:ph type="title"/>
          </p:nvPr>
        </p:nvSpPr>
        <p:spPr>
          <a:xfrm>
            <a:off x="356650" y="2071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solidFill>
                  <a:schemeClr val="accent4"/>
                </a:solidFill>
                <a:latin typeface="Bebas Neue"/>
                <a:ea typeface="Bebas Neue"/>
                <a:cs typeface="Bebas Neue"/>
                <a:sym typeface="Bebas Neue"/>
              </a:rPr>
              <a:t>ICEBREAKER </a:t>
            </a:r>
            <a:endParaRPr b="1">
              <a:solidFill>
                <a:schemeClr val="accent4"/>
              </a:solidFill>
              <a:latin typeface="Bebas Neue"/>
              <a:ea typeface="Bebas Neue"/>
              <a:cs typeface="Bebas Neue"/>
              <a:sym typeface="Bebas Neue"/>
            </a:endParaRPr>
          </a:p>
        </p:txBody>
      </p:sp>
      <p:sp>
        <p:nvSpPr>
          <p:cNvPr id="280" name="Google Shape;280;p45"/>
          <p:cNvSpPr txBox="1"/>
          <p:nvPr/>
        </p:nvSpPr>
        <p:spPr>
          <a:xfrm>
            <a:off x="502675" y="1317800"/>
            <a:ext cx="8177700" cy="13257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2800">
                <a:solidFill>
                  <a:schemeClr val="dk1"/>
                </a:solidFill>
                <a:latin typeface="Roboto"/>
                <a:ea typeface="Roboto"/>
                <a:cs typeface="Roboto"/>
                <a:sym typeface="Roboto"/>
              </a:rPr>
              <a:t>Which of the following images best represents how you feel about monitoring and evaluation?</a:t>
            </a:r>
            <a:endParaRPr sz="2800">
              <a:solidFill>
                <a:schemeClr val="dk1"/>
              </a:solidFill>
              <a:latin typeface="Roboto"/>
              <a:ea typeface="Roboto"/>
              <a:cs typeface="Roboto"/>
              <a:sym typeface="Roboto"/>
            </a:endParaRPr>
          </a:p>
        </p:txBody>
      </p:sp>
      <p:pic>
        <p:nvPicPr>
          <p:cNvPr id="281" name="Google Shape;281;p45"/>
          <p:cNvPicPr preferRelativeResize="0"/>
          <p:nvPr/>
        </p:nvPicPr>
        <p:blipFill>
          <a:blip r:embed="rId3">
            <a:alphaModFix/>
          </a:blip>
          <a:stretch>
            <a:fillRect/>
          </a:stretch>
        </p:blipFill>
        <p:spPr>
          <a:xfrm>
            <a:off x="10364450" y="207173"/>
            <a:ext cx="1716025" cy="1724277"/>
          </a:xfrm>
          <a:prstGeom prst="rect">
            <a:avLst/>
          </a:prstGeom>
          <a:noFill/>
          <a:ln>
            <a:noFill/>
          </a:ln>
        </p:spPr>
      </p:pic>
      <p:pic>
        <p:nvPicPr>
          <p:cNvPr id="282" name="Google Shape;282;p45"/>
          <p:cNvPicPr preferRelativeResize="0"/>
          <p:nvPr/>
        </p:nvPicPr>
        <p:blipFill>
          <a:blip r:embed="rId4">
            <a:alphaModFix/>
          </a:blip>
          <a:stretch>
            <a:fillRect/>
          </a:stretch>
        </p:blipFill>
        <p:spPr>
          <a:xfrm>
            <a:off x="5576350" y="2825130"/>
            <a:ext cx="2421950" cy="2664156"/>
          </a:xfrm>
          <a:prstGeom prst="rect">
            <a:avLst/>
          </a:prstGeom>
          <a:noFill/>
          <a:ln>
            <a:noFill/>
          </a:ln>
        </p:spPr>
      </p:pic>
      <p:pic>
        <p:nvPicPr>
          <p:cNvPr id="283" name="Google Shape;283;p45"/>
          <p:cNvPicPr preferRelativeResize="0"/>
          <p:nvPr/>
        </p:nvPicPr>
        <p:blipFill>
          <a:blip r:embed="rId5">
            <a:alphaModFix/>
          </a:blip>
          <a:stretch>
            <a:fillRect/>
          </a:stretch>
        </p:blipFill>
        <p:spPr>
          <a:xfrm>
            <a:off x="1597500" y="2728661"/>
            <a:ext cx="2539246" cy="2836825"/>
          </a:xfrm>
          <a:prstGeom prst="rect">
            <a:avLst/>
          </a:prstGeom>
          <a:noFill/>
          <a:ln>
            <a:noFill/>
          </a:ln>
        </p:spPr>
      </p:pic>
      <p:pic>
        <p:nvPicPr>
          <p:cNvPr id="284" name="Google Shape;284;p45"/>
          <p:cNvPicPr preferRelativeResize="0"/>
          <p:nvPr/>
        </p:nvPicPr>
        <p:blipFill>
          <a:blip r:embed="rId6">
            <a:alphaModFix/>
          </a:blip>
          <a:stretch>
            <a:fillRect/>
          </a:stretch>
        </p:blipFill>
        <p:spPr>
          <a:xfrm>
            <a:off x="7746825" y="2652460"/>
            <a:ext cx="2895700" cy="2836825"/>
          </a:xfrm>
          <a:prstGeom prst="rect">
            <a:avLst/>
          </a:prstGeom>
          <a:noFill/>
          <a:ln>
            <a:noFill/>
          </a:ln>
        </p:spPr>
      </p:pic>
      <p:pic>
        <p:nvPicPr>
          <p:cNvPr id="285" name="Google Shape;285;p45"/>
          <p:cNvPicPr preferRelativeResize="0"/>
          <p:nvPr/>
        </p:nvPicPr>
        <p:blipFill>
          <a:blip r:embed="rId7">
            <a:alphaModFix/>
          </a:blip>
          <a:stretch>
            <a:fillRect/>
          </a:stretch>
        </p:blipFill>
        <p:spPr>
          <a:xfrm>
            <a:off x="130050" y="2643510"/>
            <a:ext cx="1716025" cy="2845776"/>
          </a:xfrm>
          <a:prstGeom prst="rect">
            <a:avLst/>
          </a:prstGeom>
          <a:noFill/>
          <a:ln>
            <a:noFill/>
          </a:ln>
        </p:spPr>
      </p:pic>
      <p:pic>
        <p:nvPicPr>
          <p:cNvPr id="286" name="Google Shape;286;p45"/>
          <p:cNvPicPr preferRelativeResize="0"/>
          <p:nvPr/>
        </p:nvPicPr>
        <p:blipFill>
          <a:blip r:embed="rId8">
            <a:alphaModFix/>
          </a:blip>
          <a:stretch>
            <a:fillRect/>
          </a:stretch>
        </p:blipFill>
        <p:spPr>
          <a:xfrm>
            <a:off x="3785650" y="3147735"/>
            <a:ext cx="1867100" cy="2341550"/>
          </a:xfrm>
          <a:prstGeom prst="rect">
            <a:avLst/>
          </a:prstGeom>
          <a:noFill/>
          <a:ln>
            <a:noFill/>
          </a:ln>
        </p:spPr>
      </p:pic>
      <p:pic>
        <p:nvPicPr>
          <p:cNvPr id="287" name="Google Shape;287;p45"/>
          <p:cNvPicPr preferRelativeResize="0"/>
          <p:nvPr/>
        </p:nvPicPr>
        <p:blipFill>
          <a:blip r:embed="rId9">
            <a:alphaModFix/>
          </a:blip>
          <a:stretch>
            <a:fillRect/>
          </a:stretch>
        </p:blipFill>
        <p:spPr>
          <a:xfrm>
            <a:off x="10488573" y="3648477"/>
            <a:ext cx="1474825" cy="1840809"/>
          </a:xfrm>
          <a:prstGeom prst="rect">
            <a:avLst/>
          </a:prstGeom>
          <a:noFill/>
          <a:ln>
            <a:noFill/>
          </a:ln>
        </p:spPr>
      </p:pic>
      <p:sp>
        <p:nvSpPr>
          <p:cNvPr id="288" name="Google Shape;288;p45"/>
          <p:cNvSpPr txBox="1"/>
          <p:nvPr/>
        </p:nvSpPr>
        <p:spPr>
          <a:xfrm>
            <a:off x="683100" y="5446875"/>
            <a:ext cx="990600" cy="859800"/>
          </a:xfrm>
          <a:prstGeom prst="rect">
            <a:avLst/>
          </a:prstGeom>
          <a:noFill/>
          <a:ln>
            <a:noFill/>
          </a:ln>
        </p:spPr>
        <p:txBody>
          <a:bodyPr spcFirstLastPara="1" wrap="square" lIns="91425" tIns="91425" rIns="91425" bIns="91425" anchor="t" anchorCtr="0">
            <a:normAutofit/>
          </a:bodyPr>
          <a:lstStyle/>
          <a:p>
            <a:pPr marL="0" lvl="0" indent="0" algn="ctr" rtl="0">
              <a:lnSpc>
                <a:spcPct val="90000"/>
              </a:lnSpc>
              <a:spcBef>
                <a:spcPts val="0"/>
              </a:spcBef>
              <a:spcAft>
                <a:spcPts val="0"/>
              </a:spcAft>
              <a:buNone/>
            </a:pPr>
            <a:r>
              <a:rPr lang="en-US" sz="4400" b="1">
                <a:solidFill>
                  <a:schemeClr val="accent4"/>
                </a:solidFill>
                <a:latin typeface="Bebas Neue"/>
                <a:ea typeface="Bebas Neue"/>
                <a:cs typeface="Bebas Neue"/>
                <a:sym typeface="Bebas Neue"/>
              </a:rPr>
              <a:t>A</a:t>
            </a:r>
            <a:endParaRPr b="1"/>
          </a:p>
        </p:txBody>
      </p:sp>
      <p:sp>
        <p:nvSpPr>
          <p:cNvPr id="289" name="Google Shape;289;p45"/>
          <p:cNvSpPr txBox="1"/>
          <p:nvPr/>
        </p:nvSpPr>
        <p:spPr>
          <a:xfrm>
            <a:off x="2527225" y="5446875"/>
            <a:ext cx="990600" cy="859800"/>
          </a:xfrm>
          <a:prstGeom prst="rect">
            <a:avLst/>
          </a:prstGeom>
          <a:noFill/>
          <a:ln>
            <a:noFill/>
          </a:ln>
        </p:spPr>
        <p:txBody>
          <a:bodyPr spcFirstLastPara="1" wrap="square" lIns="91425" tIns="91425" rIns="91425" bIns="91425" anchor="t" anchorCtr="0">
            <a:normAutofit/>
          </a:bodyPr>
          <a:lstStyle/>
          <a:p>
            <a:pPr marL="0" lvl="0" indent="0" algn="ctr" rtl="0">
              <a:lnSpc>
                <a:spcPct val="90000"/>
              </a:lnSpc>
              <a:spcBef>
                <a:spcPts val="0"/>
              </a:spcBef>
              <a:spcAft>
                <a:spcPts val="0"/>
              </a:spcAft>
              <a:buNone/>
            </a:pPr>
            <a:r>
              <a:rPr lang="en-US" sz="4400" b="1">
                <a:solidFill>
                  <a:schemeClr val="accent4"/>
                </a:solidFill>
                <a:latin typeface="Bebas Neue"/>
                <a:ea typeface="Bebas Neue"/>
                <a:cs typeface="Bebas Neue"/>
                <a:sym typeface="Bebas Neue"/>
              </a:rPr>
              <a:t>B</a:t>
            </a:r>
            <a:endParaRPr b="1"/>
          </a:p>
        </p:txBody>
      </p:sp>
      <p:sp>
        <p:nvSpPr>
          <p:cNvPr id="290" name="Google Shape;290;p45"/>
          <p:cNvSpPr txBox="1"/>
          <p:nvPr/>
        </p:nvSpPr>
        <p:spPr>
          <a:xfrm>
            <a:off x="4371350" y="5446875"/>
            <a:ext cx="990600" cy="859800"/>
          </a:xfrm>
          <a:prstGeom prst="rect">
            <a:avLst/>
          </a:prstGeom>
          <a:noFill/>
          <a:ln>
            <a:noFill/>
          </a:ln>
        </p:spPr>
        <p:txBody>
          <a:bodyPr spcFirstLastPara="1" wrap="square" lIns="91425" tIns="91425" rIns="91425" bIns="91425" anchor="t" anchorCtr="0">
            <a:normAutofit/>
          </a:bodyPr>
          <a:lstStyle/>
          <a:p>
            <a:pPr marL="0" lvl="0" indent="0" algn="ctr" rtl="0">
              <a:lnSpc>
                <a:spcPct val="90000"/>
              </a:lnSpc>
              <a:spcBef>
                <a:spcPts val="0"/>
              </a:spcBef>
              <a:spcAft>
                <a:spcPts val="0"/>
              </a:spcAft>
              <a:buNone/>
            </a:pPr>
            <a:r>
              <a:rPr lang="en-US" sz="4400" b="1">
                <a:solidFill>
                  <a:schemeClr val="accent4"/>
                </a:solidFill>
                <a:latin typeface="Bebas Neue"/>
                <a:ea typeface="Bebas Neue"/>
                <a:cs typeface="Bebas Neue"/>
                <a:sym typeface="Bebas Neue"/>
              </a:rPr>
              <a:t>C</a:t>
            </a:r>
            <a:endParaRPr b="1"/>
          </a:p>
        </p:txBody>
      </p:sp>
      <p:sp>
        <p:nvSpPr>
          <p:cNvPr id="291" name="Google Shape;291;p45"/>
          <p:cNvSpPr txBox="1"/>
          <p:nvPr/>
        </p:nvSpPr>
        <p:spPr>
          <a:xfrm>
            <a:off x="6413425" y="5446875"/>
            <a:ext cx="990600" cy="859800"/>
          </a:xfrm>
          <a:prstGeom prst="rect">
            <a:avLst/>
          </a:prstGeom>
          <a:noFill/>
          <a:ln>
            <a:noFill/>
          </a:ln>
        </p:spPr>
        <p:txBody>
          <a:bodyPr spcFirstLastPara="1" wrap="square" lIns="91425" tIns="91425" rIns="91425" bIns="91425" anchor="t" anchorCtr="0">
            <a:normAutofit/>
          </a:bodyPr>
          <a:lstStyle/>
          <a:p>
            <a:pPr marL="0" lvl="0" indent="0" algn="ctr" rtl="0">
              <a:lnSpc>
                <a:spcPct val="90000"/>
              </a:lnSpc>
              <a:spcBef>
                <a:spcPts val="0"/>
              </a:spcBef>
              <a:spcAft>
                <a:spcPts val="0"/>
              </a:spcAft>
              <a:buNone/>
            </a:pPr>
            <a:r>
              <a:rPr lang="en-US" sz="4400" b="1">
                <a:solidFill>
                  <a:schemeClr val="accent4"/>
                </a:solidFill>
                <a:latin typeface="Bebas Neue"/>
                <a:ea typeface="Bebas Neue"/>
                <a:cs typeface="Bebas Neue"/>
                <a:sym typeface="Bebas Neue"/>
              </a:rPr>
              <a:t>D</a:t>
            </a:r>
            <a:endParaRPr b="1"/>
          </a:p>
        </p:txBody>
      </p:sp>
      <p:sp>
        <p:nvSpPr>
          <p:cNvPr id="292" name="Google Shape;292;p45"/>
          <p:cNvSpPr txBox="1"/>
          <p:nvPr/>
        </p:nvSpPr>
        <p:spPr>
          <a:xfrm>
            <a:off x="8680375" y="5446875"/>
            <a:ext cx="990600" cy="859800"/>
          </a:xfrm>
          <a:prstGeom prst="rect">
            <a:avLst/>
          </a:prstGeom>
          <a:noFill/>
          <a:ln>
            <a:noFill/>
          </a:ln>
        </p:spPr>
        <p:txBody>
          <a:bodyPr spcFirstLastPara="1" wrap="square" lIns="91425" tIns="91425" rIns="91425" bIns="91425" anchor="t" anchorCtr="0">
            <a:normAutofit/>
          </a:bodyPr>
          <a:lstStyle/>
          <a:p>
            <a:pPr marL="0" lvl="0" indent="0" algn="ctr" rtl="0">
              <a:lnSpc>
                <a:spcPct val="90000"/>
              </a:lnSpc>
              <a:spcBef>
                <a:spcPts val="0"/>
              </a:spcBef>
              <a:spcAft>
                <a:spcPts val="0"/>
              </a:spcAft>
              <a:buNone/>
            </a:pPr>
            <a:r>
              <a:rPr lang="en-US" sz="4400" b="1">
                <a:solidFill>
                  <a:schemeClr val="accent4"/>
                </a:solidFill>
                <a:latin typeface="Bebas Neue"/>
                <a:ea typeface="Bebas Neue"/>
                <a:cs typeface="Bebas Neue"/>
                <a:sym typeface="Bebas Neue"/>
              </a:rPr>
              <a:t>E</a:t>
            </a:r>
            <a:endParaRPr b="1"/>
          </a:p>
        </p:txBody>
      </p:sp>
      <p:sp>
        <p:nvSpPr>
          <p:cNvPr id="293" name="Google Shape;293;p45"/>
          <p:cNvSpPr txBox="1"/>
          <p:nvPr/>
        </p:nvSpPr>
        <p:spPr>
          <a:xfrm>
            <a:off x="10727163" y="5446875"/>
            <a:ext cx="990600" cy="859800"/>
          </a:xfrm>
          <a:prstGeom prst="rect">
            <a:avLst/>
          </a:prstGeom>
          <a:noFill/>
          <a:ln>
            <a:noFill/>
          </a:ln>
        </p:spPr>
        <p:txBody>
          <a:bodyPr spcFirstLastPara="1" wrap="square" lIns="91425" tIns="91425" rIns="91425" bIns="91425" anchor="t" anchorCtr="0">
            <a:normAutofit/>
          </a:bodyPr>
          <a:lstStyle/>
          <a:p>
            <a:pPr marL="0" lvl="0" indent="0" algn="ctr" rtl="0">
              <a:lnSpc>
                <a:spcPct val="90000"/>
              </a:lnSpc>
              <a:spcBef>
                <a:spcPts val="0"/>
              </a:spcBef>
              <a:spcAft>
                <a:spcPts val="0"/>
              </a:spcAft>
              <a:buNone/>
            </a:pPr>
            <a:r>
              <a:rPr lang="en-US" sz="4400" b="1">
                <a:solidFill>
                  <a:schemeClr val="accent4"/>
                </a:solidFill>
                <a:latin typeface="Bebas Neue"/>
                <a:ea typeface="Bebas Neue"/>
                <a:cs typeface="Bebas Neue"/>
                <a:sym typeface="Bebas Neue"/>
              </a:rPr>
              <a:t>F</a:t>
            </a:r>
            <a:endParaRPr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46"/>
          <p:cNvSpPr txBox="1">
            <a:spLocks noGrp="1"/>
          </p:cNvSpPr>
          <p:nvPr>
            <p:ph type="title"/>
          </p:nvPr>
        </p:nvSpPr>
        <p:spPr>
          <a:xfrm>
            <a:off x="1718675" y="2164175"/>
            <a:ext cx="6147000" cy="2669100"/>
          </a:xfrm>
          <a:prstGeom prst="rect">
            <a:avLst/>
          </a:prstGeom>
          <a:noFill/>
          <a:ln>
            <a:noFill/>
          </a:ln>
        </p:spPr>
        <p:txBody>
          <a:bodyPr spcFirstLastPara="1" wrap="square" lIns="91425" tIns="45700" rIns="91425" bIns="45700" anchor="ctr" anchorCtr="0">
            <a:noAutofit/>
          </a:bodyPr>
          <a:lstStyle/>
          <a:p>
            <a:pPr marL="457200" lvl="0" indent="-609600" algn="ctr" rtl="0">
              <a:lnSpc>
                <a:spcPct val="90000"/>
              </a:lnSpc>
              <a:spcBef>
                <a:spcPts val="0"/>
              </a:spcBef>
              <a:spcAft>
                <a:spcPts val="0"/>
              </a:spcAft>
              <a:buSzPts val="6000"/>
              <a:buFont typeface="Bebas Neue"/>
              <a:buAutoNum type="arabicPeriod"/>
            </a:pPr>
            <a:r>
              <a:rPr lang="en-US" sz="6000" b="1">
                <a:latin typeface="Bebas Neue"/>
                <a:ea typeface="Bebas Neue"/>
                <a:cs typeface="Bebas Neue"/>
                <a:sym typeface="Bebas Neue"/>
              </a:rPr>
              <a:t>Gender sensitive M&amp;E - what is it and why does it matter?</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47"/>
          <p:cNvSpPr txBox="1">
            <a:spLocks noGrp="1"/>
          </p:cNvSpPr>
          <p:nvPr>
            <p:ph type="title"/>
          </p:nvPr>
        </p:nvSpPr>
        <p:spPr>
          <a:xfrm>
            <a:off x="14035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solidFill>
                  <a:schemeClr val="accent1"/>
                </a:solidFill>
                <a:latin typeface="Bebas Neue"/>
                <a:ea typeface="Bebas Neue"/>
                <a:cs typeface="Bebas Neue"/>
                <a:sym typeface="Bebas Neue"/>
              </a:rPr>
              <a:t>Story time</a:t>
            </a:r>
            <a:endParaRPr b="1">
              <a:solidFill>
                <a:schemeClr val="accent1"/>
              </a:solidFill>
              <a:latin typeface="Bebas Neue"/>
              <a:ea typeface="Bebas Neue"/>
              <a:cs typeface="Bebas Neue"/>
              <a:sym typeface="Bebas Neue"/>
            </a:endParaRPr>
          </a:p>
        </p:txBody>
      </p:sp>
      <p:pic>
        <p:nvPicPr>
          <p:cNvPr id="306" name="Google Shape;306;p47"/>
          <p:cNvPicPr preferRelativeResize="0"/>
          <p:nvPr/>
        </p:nvPicPr>
        <p:blipFill>
          <a:blip r:embed="rId3">
            <a:alphaModFix/>
          </a:blip>
          <a:stretch>
            <a:fillRect/>
          </a:stretch>
        </p:blipFill>
        <p:spPr>
          <a:xfrm>
            <a:off x="10655952" y="195300"/>
            <a:ext cx="1332856" cy="1325699"/>
          </a:xfrm>
          <a:prstGeom prst="rect">
            <a:avLst/>
          </a:prstGeom>
          <a:noFill/>
          <a:ln>
            <a:noFill/>
          </a:ln>
        </p:spPr>
      </p:pic>
      <p:pic>
        <p:nvPicPr>
          <p:cNvPr id="307" name="Google Shape;307;p47"/>
          <p:cNvPicPr preferRelativeResize="0"/>
          <p:nvPr/>
        </p:nvPicPr>
        <p:blipFill>
          <a:blip r:embed="rId4">
            <a:alphaModFix/>
          </a:blip>
          <a:stretch>
            <a:fillRect/>
          </a:stretch>
        </p:blipFill>
        <p:spPr>
          <a:xfrm>
            <a:off x="3540875" y="1174775"/>
            <a:ext cx="5110247" cy="50751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48"/>
          <p:cNvSpPr txBox="1">
            <a:spLocks noGrp="1"/>
          </p:cNvSpPr>
          <p:nvPr>
            <p:ph type="title"/>
          </p:nvPr>
        </p:nvSpPr>
        <p:spPr>
          <a:xfrm>
            <a:off x="415650" y="3647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ED2891"/>
                </a:solidFill>
                <a:latin typeface="Bebas Neue"/>
                <a:ea typeface="Bebas Neue"/>
                <a:cs typeface="Bebas Neue"/>
                <a:sym typeface="Bebas Neue"/>
              </a:rPr>
              <a:t>Gender-sensitive monitoring and evaluation</a:t>
            </a:r>
            <a:endParaRPr sz="4400">
              <a:solidFill>
                <a:srgbClr val="ED2891"/>
              </a:solidFill>
              <a:latin typeface="Bebas Neue"/>
              <a:ea typeface="Bebas Neue"/>
              <a:cs typeface="Bebas Neue"/>
              <a:sym typeface="Bebas Neue"/>
            </a:endParaRPr>
          </a:p>
        </p:txBody>
      </p:sp>
      <p:sp>
        <p:nvSpPr>
          <p:cNvPr id="313" name="Google Shape;313;p48"/>
          <p:cNvSpPr txBox="1">
            <a:spLocks noGrp="1"/>
          </p:cNvSpPr>
          <p:nvPr>
            <p:ph type="body" idx="1"/>
          </p:nvPr>
        </p:nvSpPr>
        <p:spPr>
          <a:xfrm>
            <a:off x="602125" y="1073845"/>
            <a:ext cx="11360700" cy="22020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US" sz="1700" b="1" dirty="0">
                <a:solidFill>
                  <a:schemeClr val="dk1"/>
                </a:solidFill>
                <a:latin typeface="Roboto"/>
                <a:ea typeface="Roboto"/>
                <a:cs typeface="Roboto"/>
                <a:sym typeface="Roboto"/>
              </a:rPr>
              <a:t>Gender sensitive M&amp;E is the process of assessing whether a program:</a:t>
            </a:r>
            <a:endParaRPr sz="1700" b="1" dirty="0">
              <a:solidFill>
                <a:schemeClr val="dk1"/>
              </a:solidFill>
              <a:latin typeface="Roboto"/>
              <a:ea typeface="Roboto"/>
              <a:cs typeface="Roboto"/>
              <a:sym typeface="Roboto"/>
            </a:endParaRPr>
          </a:p>
          <a:p>
            <a:pPr marL="457200" lvl="0" indent="-349250" algn="l" rtl="0">
              <a:lnSpc>
                <a:spcPct val="115000"/>
              </a:lnSpc>
              <a:spcBef>
                <a:spcPts val="1200"/>
              </a:spcBef>
              <a:spcAft>
                <a:spcPts val="0"/>
              </a:spcAft>
              <a:buClr>
                <a:schemeClr val="dk1"/>
              </a:buClr>
              <a:buSzPts val="1900"/>
              <a:buFont typeface="Roboto"/>
              <a:buChar char="●"/>
            </a:pPr>
            <a:r>
              <a:rPr lang="en-US" sz="1700" dirty="0">
                <a:solidFill>
                  <a:schemeClr val="dk1"/>
                </a:solidFill>
                <a:latin typeface="Roboto"/>
                <a:ea typeface="Roboto"/>
                <a:cs typeface="Roboto"/>
                <a:sym typeface="Roboto"/>
              </a:rPr>
              <a:t>Addresses the different needs and priorities of people of different genders.</a:t>
            </a:r>
            <a:endParaRPr sz="1700" dirty="0">
              <a:solidFill>
                <a:schemeClr val="dk1"/>
              </a:solidFill>
              <a:latin typeface="Roboto"/>
              <a:ea typeface="Roboto"/>
              <a:cs typeface="Roboto"/>
              <a:sym typeface="Roboto"/>
            </a:endParaRPr>
          </a:p>
          <a:p>
            <a:pPr marL="457200" lvl="0" indent="-349250" algn="l" rtl="0">
              <a:lnSpc>
                <a:spcPct val="115000"/>
              </a:lnSpc>
              <a:spcBef>
                <a:spcPts val="0"/>
              </a:spcBef>
              <a:spcAft>
                <a:spcPts val="0"/>
              </a:spcAft>
              <a:buClr>
                <a:schemeClr val="dk1"/>
              </a:buClr>
              <a:buSzPts val="1900"/>
              <a:buFont typeface="Roboto"/>
              <a:buChar char="●"/>
            </a:pPr>
            <a:r>
              <a:rPr lang="en-US" sz="1700" dirty="0">
                <a:solidFill>
                  <a:schemeClr val="dk1"/>
                </a:solidFill>
                <a:latin typeface="Roboto"/>
                <a:ea typeface="Roboto"/>
                <a:cs typeface="Roboto"/>
                <a:sym typeface="Roboto"/>
              </a:rPr>
              <a:t>Impacts gender relations positively or negatively.</a:t>
            </a:r>
            <a:endParaRPr sz="1700" dirty="0">
              <a:solidFill>
                <a:schemeClr val="dk1"/>
              </a:solidFill>
              <a:latin typeface="Roboto"/>
              <a:ea typeface="Roboto"/>
              <a:cs typeface="Roboto"/>
              <a:sym typeface="Roboto"/>
            </a:endParaRPr>
          </a:p>
          <a:p>
            <a:pPr marL="457200" lvl="0" indent="-349250" algn="l" rtl="0">
              <a:lnSpc>
                <a:spcPct val="115000"/>
              </a:lnSpc>
              <a:spcBef>
                <a:spcPts val="0"/>
              </a:spcBef>
              <a:spcAft>
                <a:spcPts val="0"/>
              </a:spcAft>
              <a:buClr>
                <a:schemeClr val="dk1"/>
              </a:buClr>
              <a:buSzPts val="1900"/>
              <a:buFont typeface="Roboto"/>
              <a:buChar char="●"/>
            </a:pPr>
            <a:r>
              <a:rPr lang="en-US" sz="1700" dirty="0">
                <a:solidFill>
                  <a:schemeClr val="dk1"/>
                </a:solidFill>
                <a:latin typeface="Roboto"/>
                <a:ea typeface="Roboto"/>
                <a:cs typeface="Roboto"/>
                <a:sym typeface="Roboto"/>
              </a:rPr>
              <a:t>Includes the necessary gender dimensions in its M&amp;E systems to measure progress.</a:t>
            </a:r>
            <a:endParaRPr sz="1700" dirty="0">
              <a:solidFill>
                <a:schemeClr val="dk1"/>
              </a:solidFill>
              <a:latin typeface="Roboto"/>
              <a:ea typeface="Roboto"/>
              <a:cs typeface="Roboto"/>
              <a:sym typeface="Roboto"/>
            </a:endParaRPr>
          </a:p>
          <a:p>
            <a:pPr marL="0" marR="349250" lvl="0" indent="0" algn="l" rtl="0">
              <a:lnSpc>
                <a:spcPct val="115000"/>
              </a:lnSpc>
              <a:spcBef>
                <a:spcPts val="1200"/>
              </a:spcBef>
              <a:spcAft>
                <a:spcPts val="0"/>
              </a:spcAft>
              <a:buClr>
                <a:schemeClr val="dk1"/>
              </a:buClr>
              <a:buSzPts val="1100"/>
              <a:buFont typeface="Arial"/>
              <a:buNone/>
            </a:pPr>
            <a:r>
              <a:rPr lang="en-US" sz="1700" dirty="0">
                <a:solidFill>
                  <a:schemeClr val="dk1"/>
                </a:solidFill>
                <a:latin typeface="Roboto"/>
                <a:ea typeface="Roboto"/>
                <a:cs typeface="Roboto"/>
                <a:sym typeface="Roboto"/>
              </a:rPr>
              <a:t>Broadly, there are two types of gender M&amp;E:</a:t>
            </a:r>
            <a:endParaRPr sz="1700" dirty="0">
              <a:solidFill>
                <a:schemeClr val="dk1"/>
              </a:solidFill>
              <a:latin typeface="Roboto"/>
              <a:ea typeface="Roboto"/>
              <a:cs typeface="Roboto"/>
              <a:sym typeface="Roboto"/>
            </a:endParaRPr>
          </a:p>
          <a:p>
            <a:pPr marL="0" lvl="0" indent="0" algn="l" rtl="0">
              <a:spcBef>
                <a:spcPts val="0"/>
              </a:spcBef>
              <a:spcAft>
                <a:spcPts val="0"/>
              </a:spcAft>
              <a:buNone/>
            </a:pPr>
            <a:endParaRPr sz="1700" dirty="0">
              <a:latin typeface="Roboto"/>
              <a:ea typeface="Roboto"/>
              <a:cs typeface="Roboto"/>
              <a:sym typeface="Roboto"/>
            </a:endParaRPr>
          </a:p>
        </p:txBody>
      </p:sp>
      <p:graphicFrame>
        <p:nvGraphicFramePr>
          <p:cNvPr id="314" name="Google Shape;314;p48"/>
          <p:cNvGraphicFramePr/>
          <p:nvPr/>
        </p:nvGraphicFramePr>
        <p:xfrm>
          <a:off x="289725" y="3117181"/>
          <a:ext cx="11612550" cy="3536125"/>
        </p:xfrm>
        <a:graphic>
          <a:graphicData uri="http://schemas.openxmlformats.org/drawingml/2006/table">
            <a:tbl>
              <a:tblPr firstRow="1" bandRow="1">
                <a:noFill/>
                <a:tableStyleId>{D1C164E3-2D16-4F63-A03D-591C08224574}</a:tableStyleId>
              </a:tblPr>
              <a:tblGrid>
                <a:gridCol w="5449300">
                  <a:extLst>
                    <a:ext uri="{9D8B030D-6E8A-4147-A177-3AD203B41FA5}">
                      <a16:colId xmlns:a16="http://schemas.microsoft.com/office/drawing/2014/main" val="20000"/>
                    </a:ext>
                  </a:extLst>
                </a:gridCol>
                <a:gridCol w="6163250">
                  <a:extLst>
                    <a:ext uri="{9D8B030D-6E8A-4147-A177-3AD203B41FA5}">
                      <a16:colId xmlns:a16="http://schemas.microsoft.com/office/drawing/2014/main" val="20001"/>
                    </a:ext>
                  </a:extLst>
                </a:gridCol>
              </a:tblGrid>
              <a:tr h="388925">
                <a:tc>
                  <a:txBody>
                    <a:bodyPr/>
                    <a:lstStyle/>
                    <a:p>
                      <a:pPr marL="0" marR="0" lvl="0" indent="0" algn="l" rtl="0">
                        <a:lnSpc>
                          <a:spcPct val="100000"/>
                        </a:lnSpc>
                        <a:spcBef>
                          <a:spcPts val="0"/>
                        </a:spcBef>
                        <a:spcAft>
                          <a:spcPts val="0"/>
                        </a:spcAft>
                        <a:buClr>
                          <a:srgbClr val="FFFFFF"/>
                        </a:buClr>
                        <a:buSzPts val="1800"/>
                        <a:buFont typeface="Roboto Light"/>
                        <a:buNone/>
                      </a:pPr>
                      <a:r>
                        <a:rPr lang="en-US" sz="1800" i="0" u="none" strike="noStrike" cap="none">
                          <a:solidFill>
                            <a:srgbClr val="FFFFFF"/>
                          </a:solidFill>
                          <a:latin typeface="Roboto"/>
                          <a:ea typeface="Roboto"/>
                          <a:cs typeface="Roboto"/>
                          <a:sym typeface="Roboto"/>
                        </a:rPr>
                        <a:t>M&amp;E of </a:t>
                      </a:r>
                      <a:r>
                        <a:rPr lang="en-US" sz="1800">
                          <a:latin typeface="Roboto"/>
                          <a:ea typeface="Roboto"/>
                          <a:cs typeface="Roboto"/>
                          <a:sym typeface="Roboto"/>
                        </a:rPr>
                        <a:t>g</a:t>
                      </a:r>
                      <a:r>
                        <a:rPr lang="en-US" sz="1800" i="0" u="none" strike="noStrike" cap="none">
                          <a:solidFill>
                            <a:srgbClr val="FFFFFF"/>
                          </a:solidFill>
                          <a:latin typeface="Roboto"/>
                          <a:ea typeface="Roboto"/>
                          <a:cs typeface="Roboto"/>
                          <a:sym typeface="Roboto"/>
                        </a:rPr>
                        <a:t>ender-</a:t>
                      </a:r>
                      <a:r>
                        <a:rPr lang="en-US" sz="1800">
                          <a:latin typeface="Roboto"/>
                          <a:ea typeface="Roboto"/>
                          <a:cs typeface="Roboto"/>
                          <a:sym typeface="Roboto"/>
                        </a:rPr>
                        <a:t>f</a:t>
                      </a:r>
                      <a:r>
                        <a:rPr lang="en-US" sz="1800" i="0" u="none" strike="noStrike" cap="none">
                          <a:solidFill>
                            <a:srgbClr val="FFFFFF"/>
                          </a:solidFill>
                          <a:latin typeface="Roboto"/>
                          <a:ea typeface="Roboto"/>
                          <a:cs typeface="Roboto"/>
                          <a:sym typeface="Roboto"/>
                        </a:rPr>
                        <a:t>ocused </a:t>
                      </a:r>
                      <a:r>
                        <a:rPr lang="en-US" sz="1800">
                          <a:latin typeface="Roboto"/>
                          <a:ea typeface="Roboto"/>
                          <a:cs typeface="Roboto"/>
                          <a:sym typeface="Roboto"/>
                        </a:rPr>
                        <a:t>p</a:t>
                      </a:r>
                      <a:r>
                        <a:rPr lang="en-US" sz="1800" i="0" u="none" strike="noStrike" cap="none">
                          <a:solidFill>
                            <a:srgbClr val="FFFFFF"/>
                          </a:solidFill>
                          <a:latin typeface="Roboto"/>
                          <a:ea typeface="Roboto"/>
                          <a:cs typeface="Roboto"/>
                          <a:sym typeface="Roboto"/>
                        </a:rPr>
                        <a:t>rograms</a:t>
                      </a:r>
                      <a:endParaRPr>
                        <a:latin typeface="Roboto"/>
                        <a:ea typeface="Roboto"/>
                        <a:cs typeface="Roboto"/>
                        <a:sym typeface="Roboto"/>
                      </a:endParaRPr>
                    </a:p>
                  </a:txBody>
                  <a:tcPr marL="91450" marR="91450" marT="45725" marB="45725">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38100" cap="flat" cmpd="sng">
                      <a:solidFill>
                        <a:schemeClr val="accen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FFFFFF"/>
                        </a:buClr>
                        <a:buSzPts val="1800"/>
                        <a:buFont typeface="Roboto Light"/>
                        <a:buNone/>
                      </a:pPr>
                      <a:r>
                        <a:rPr lang="en-US" sz="1800" i="0" u="none" strike="noStrike" cap="none">
                          <a:solidFill>
                            <a:srgbClr val="FFFFFF"/>
                          </a:solidFill>
                          <a:latin typeface="Roboto"/>
                          <a:ea typeface="Roboto"/>
                          <a:cs typeface="Roboto"/>
                          <a:sym typeface="Roboto"/>
                        </a:rPr>
                        <a:t>Integrating </a:t>
                      </a:r>
                      <a:r>
                        <a:rPr lang="en-US" sz="1800">
                          <a:latin typeface="Roboto"/>
                          <a:ea typeface="Roboto"/>
                          <a:cs typeface="Roboto"/>
                          <a:sym typeface="Roboto"/>
                        </a:rPr>
                        <a:t>g</a:t>
                      </a:r>
                      <a:r>
                        <a:rPr lang="en-US" sz="1800" i="0" u="none" strike="noStrike" cap="none">
                          <a:solidFill>
                            <a:srgbClr val="FFFFFF"/>
                          </a:solidFill>
                          <a:latin typeface="Roboto"/>
                          <a:ea typeface="Roboto"/>
                          <a:cs typeface="Roboto"/>
                          <a:sym typeface="Roboto"/>
                        </a:rPr>
                        <a:t>ender into M&amp;E of </a:t>
                      </a:r>
                      <a:r>
                        <a:rPr lang="en-US" sz="1800">
                          <a:latin typeface="Roboto"/>
                          <a:ea typeface="Roboto"/>
                          <a:cs typeface="Roboto"/>
                          <a:sym typeface="Roboto"/>
                        </a:rPr>
                        <a:t>development</a:t>
                      </a:r>
                      <a:r>
                        <a:rPr lang="en-US" sz="1800" i="0" u="none" strike="noStrike" cap="none">
                          <a:solidFill>
                            <a:srgbClr val="FFFFFF"/>
                          </a:solidFill>
                          <a:latin typeface="Roboto"/>
                          <a:ea typeface="Roboto"/>
                          <a:cs typeface="Roboto"/>
                          <a:sym typeface="Roboto"/>
                        </a:rPr>
                        <a:t> </a:t>
                      </a:r>
                      <a:r>
                        <a:rPr lang="en-US" sz="1800">
                          <a:latin typeface="Roboto"/>
                          <a:ea typeface="Roboto"/>
                          <a:cs typeface="Roboto"/>
                          <a:sym typeface="Roboto"/>
                        </a:rPr>
                        <a:t>p</a:t>
                      </a:r>
                      <a:r>
                        <a:rPr lang="en-US" sz="1800" i="0" u="none" strike="noStrike" cap="none">
                          <a:solidFill>
                            <a:srgbClr val="FFFFFF"/>
                          </a:solidFill>
                          <a:latin typeface="Roboto"/>
                          <a:ea typeface="Roboto"/>
                          <a:cs typeface="Roboto"/>
                          <a:sym typeface="Roboto"/>
                        </a:rPr>
                        <a:t>rograms</a:t>
                      </a:r>
                      <a:endParaRPr>
                        <a:latin typeface="Roboto"/>
                        <a:ea typeface="Roboto"/>
                        <a:cs typeface="Roboto"/>
                        <a:sym typeface="Roboto"/>
                      </a:endParaRPr>
                    </a:p>
                  </a:txBody>
                  <a:tcPr marL="91450" marR="91450" marT="45725" marB="45725">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38100" cap="flat" cmpd="sng">
                      <a:solidFill>
                        <a:schemeClr val="accent1"/>
                      </a:solidFill>
                      <a:prstDash val="solid"/>
                      <a:round/>
                      <a:headEnd type="none" w="sm" len="sm"/>
                      <a:tailEnd type="none" w="sm" len="sm"/>
                    </a:lnB>
                  </a:tcPr>
                </a:tc>
                <a:extLst>
                  <a:ext uri="{0D108BD9-81ED-4DB2-BD59-A6C34878D82A}">
                    <a16:rowId xmlns:a16="http://schemas.microsoft.com/office/drawing/2014/main" val="10000"/>
                  </a:ext>
                </a:extLst>
              </a:tr>
              <a:tr h="3147200">
                <a:tc>
                  <a:txBody>
                    <a:bodyPr/>
                    <a:lstStyle/>
                    <a:p>
                      <a:pPr marL="457200" lvl="0" indent="-342900" algn="l" rtl="0">
                        <a:spcBef>
                          <a:spcPts val="0"/>
                        </a:spcBef>
                        <a:spcAft>
                          <a:spcPts val="0"/>
                        </a:spcAft>
                        <a:buClr>
                          <a:schemeClr val="dk1"/>
                        </a:buClr>
                        <a:buSzPts val="1800"/>
                        <a:buFont typeface="Roboto"/>
                        <a:buChar char="●"/>
                      </a:pPr>
                      <a:r>
                        <a:rPr lang="en-US" sz="1800">
                          <a:solidFill>
                            <a:schemeClr val="dk1"/>
                          </a:solidFill>
                          <a:latin typeface="Roboto"/>
                          <a:ea typeface="Roboto"/>
                          <a:cs typeface="Roboto"/>
                          <a:sym typeface="Roboto"/>
                        </a:rPr>
                        <a:t>These programs center gender, gender norms, or gender inequality as their core objectives.</a:t>
                      </a:r>
                      <a:endParaRPr sz="1800">
                        <a:solidFill>
                          <a:schemeClr val="dk1"/>
                        </a:solidFill>
                        <a:latin typeface="Roboto"/>
                        <a:ea typeface="Roboto"/>
                        <a:cs typeface="Roboto"/>
                        <a:sym typeface="Roboto"/>
                      </a:endParaRPr>
                    </a:p>
                    <a:p>
                      <a:pPr marL="457200" lvl="0" indent="-342900" algn="l" rtl="0">
                        <a:spcBef>
                          <a:spcPts val="1000"/>
                        </a:spcBef>
                        <a:spcAft>
                          <a:spcPts val="1000"/>
                        </a:spcAft>
                        <a:buClr>
                          <a:schemeClr val="dk1"/>
                        </a:buClr>
                        <a:buSzPts val="1800"/>
                        <a:buFont typeface="Roboto"/>
                        <a:buChar char="●"/>
                      </a:pPr>
                      <a:r>
                        <a:rPr lang="en-US" sz="1800">
                          <a:solidFill>
                            <a:schemeClr val="dk1"/>
                          </a:solidFill>
                          <a:latin typeface="Roboto"/>
                          <a:ea typeface="Roboto"/>
                          <a:cs typeface="Roboto"/>
                          <a:sym typeface="Roboto"/>
                        </a:rPr>
                        <a:t>M&amp;E focuses on assessing progress toward these gender-specific goals.</a:t>
                      </a:r>
                      <a:endParaRPr sz="1800">
                        <a:solidFill>
                          <a:schemeClr val="dk1"/>
                        </a:solidFill>
                        <a:latin typeface="Roboto"/>
                        <a:ea typeface="Roboto"/>
                        <a:cs typeface="Roboto"/>
                        <a:sym typeface="Roboto"/>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381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lvl="0" indent="0" algn="l" rtl="0">
                        <a:spcBef>
                          <a:spcPts val="0"/>
                        </a:spcBef>
                        <a:spcAft>
                          <a:spcPts val="0"/>
                        </a:spcAft>
                        <a:buClr>
                          <a:schemeClr val="dk1"/>
                        </a:buClr>
                        <a:buSzPts val="1100"/>
                        <a:buFont typeface="Arial"/>
                        <a:buNone/>
                      </a:pPr>
                      <a:r>
                        <a:rPr lang="en-US" sz="1800">
                          <a:solidFill>
                            <a:schemeClr val="dk1"/>
                          </a:solidFill>
                          <a:latin typeface="Roboto"/>
                          <a:ea typeface="Roboto"/>
                          <a:cs typeface="Roboto"/>
                          <a:sym typeface="Roboto"/>
                        </a:rPr>
                        <a:t>Gender may not initially be a central focus of development programs, but integrating it into M&amp;E helps to:</a:t>
                      </a:r>
                      <a:endParaRPr sz="1800">
                        <a:solidFill>
                          <a:schemeClr val="dk1"/>
                        </a:solidFill>
                        <a:latin typeface="Roboto"/>
                        <a:ea typeface="Roboto"/>
                        <a:cs typeface="Roboto"/>
                        <a:sym typeface="Roboto"/>
                      </a:endParaRPr>
                    </a:p>
                    <a:p>
                      <a:pPr marL="457200" lvl="0" indent="-342900" algn="l" rtl="0">
                        <a:lnSpc>
                          <a:spcPct val="115000"/>
                        </a:lnSpc>
                        <a:spcBef>
                          <a:spcPts val="1200"/>
                        </a:spcBef>
                        <a:spcAft>
                          <a:spcPts val="0"/>
                        </a:spcAft>
                        <a:buClr>
                          <a:schemeClr val="dk1"/>
                        </a:buClr>
                        <a:buSzPts val="1800"/>
                        <a:buFont typeface="Roboto"/>
                        <a:buChar char="●"/>
                      </a:pPr>
                      <a:r>
                        <a:rPr lang="en-US" sz="1800">
                          <a:solidFill>
                            <a:schemeClr val="dk1"/>
                          </a:solidFill>
                          <a:latin typeface="Roboto"/>
                          <a:ea typeface="Roboto"/>
                          <a:cs typeface="Roboto"/>
                          <a:sym typeface="Roboto"/>
                        </a:rPr>
                        <a:t>Determine whether programs are implemented as planned and achieving desired outcomes.</a:t>
                      </a:r>
                      <a:endParaRPr sz="1800">
                        <a:solidFill>
                          <a:schemeClr val="dk1"/>
                        </a:solidFill>
                        <a:latin typeface="Roboto"/>
                        <a:ea typeface="Roboto"/>
                        <a:cs typeface="Roboto"/>
                        <a:sym typeface="Roboto"/>
                      </a:endParaRPr>
                    </a:p>
                    <a:p>
                      <a:pPr marL="457200" lvl="0" indent="-342900" algn="l" rtl="0">
                        <a:lnSpc>
                          <a:spcPct val="115000"/>
                        </a:lnSpc>
                        <a:spcBef>
                          <a:spcPts val="0"/>
                        </a:spcBef>
                        <a:spcAft>
                          <a:spcPts val="0"/>
                        </a:spcAft>
                        <a:buClr>
                          <a:schemeClr val="dk1"/>
                        </a:buClr>
                        <a:buSzPts val="1800"/>
                        <a:buFont typeface="Roboto"/>
                        <a:buChar char="●"/>
                      </a:pPr>
                      <a:r>
                        <a:rPr lang="en-US" sz="1800">
                          <a:solidFill>
                            <a:schemeClr val="dk1"/>
                          </a:solidFill>
                          <a:latin typeface="Roboto"/>
                          <a:ea typeface="Roboto"/>
                          <a:cs typeface="Roboto"/>
                          <a:sym typeface="Roboto"/>
                        </a:rPr>
                        <a:t>Measure how gender influences development outcomes and program success.</a:t>
                      </a:r>
                      <a:endParaRPr sz="1800">
                        <a:solidFill>
                          <a:schemeClr val="dk1"/>
                        </a:solidFill>
                        <a:latin typeface="Roboto"/>
                        <a:ea typeface="Roboto"/>
                        <a:cs typeface="Roboto"/>
                        <a:sym typeface="Roboto"/>
                      </a:endParaRPr>
                    </a:p>
                    <a:p>
                      <a:pPr marL="457200" lvl="0" indent="-342900" algn="l" rtl="0">
                        <a:lnSpc>
                          <a:spcPct val="115000"/>
                        </a:lnSpc>
                        <a:spcBef>
                          <a:spcPts val="0"/>
                        </a:spcBef>
                        <a:spcAft>
                          <a:spcPts val="0"/>
                        </a:spcAft>
                        <a:buClr>
                          <a:schemeClr val="dk1"/>
                        </a:buClr>
                        <a:buSzPts val="1800"/>
                        <a:buFont typeface="Roboto"/>
                        <a:buChar char="●"/>
                      </a:pPr>
                      <a:r>
                        <a:rPr lang="en-US" sz="1800">
                          <a:solidFill>
                            <a:schemeClr val="dk1"/>
                          </a:solidFill>
                          <a:latin typeface="Roboto"/>
                          <a:ea typeface="Roboto"/>
                          <a:cs typeface="Roboto"/>
                          <a:sym typeface="Roboto"/>
                        </a:rPr>
                        <a:t>Highlight differences in outcomes by gender  and other social characteristics, showing where future efforts should better integrate gender considerations.</a:t>
                      </a:r>
                      <a:endParaRPr sz="1800">
                        <a:solidFill>
                          <a:schemeClr val="dk1"/>
                        </a:solidFill>
                        <a:latin typeface="Roboto"/>
                        <a:ea typeface="Roboto"/>
                        <a:cs typeface="Roboto"/>
                        <a:sym typeface="Roboto"/>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381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49"/>
          <p:cNvSpPr txBox="1">
            <a:spLocks noGrp="1"/>
          </p:cNvSpPr>
          <p:nvPr>
            <p:ph type="title"/>
          </p:nvPr>
        </p:nvSpPr>
        <p:spPr>
          <a:xfrm>
            <a:off x="415650" y="223692"/>
            <a:ext cx="11360700" cy="7635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SzPts val="3700"/>
              <a:buNone/>
            </a:pPr>
            <a:r>
              <a:rPr lang="en-US" sz="4400">
                <a:solidFill>
                  <a:srgbClr val="345EAB"/>
                </a:solidFill>
              </a:rPr>
              <a:t>Why integrate a gender lens into M&amp;E? </a:t>
            </a:r>
            <a:endParaRPr sz="4400">
              <a:solidFill>
                <a:srgbClr val="345EAB"/>
              </a:solidFill>
            </a:endParaRPr>
          </a:p>
        </p:txBody>
      </p:sp>
      <p:sp>
        <p:nvSpPr>
          <p:cNvPr id="320" name="Google Shape;320;p49"/>
          <p:cNvSpPr/>
          <p:nvPr/>
        </p:nvSpPr>
        <p:spPr>
          <a:xfrm>
            <a:off x="851220" y="3151500"/>
            <a:ext cx="777600" cy="718800"/>
          </a:xfrm>
          <a:prstGeom prst="ellipse">
            <a:avLst/>
          </a:prstGeom>
          <a:solidFill>
            <a:srgbClr val="345DAB"/>
          </a:solidFill>
          <a:ln w="9525" cap="flat" cmpd="sng">
            <a:solidFill>
              <a:srgbClr val="345DAB"/>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3400" b="1" i="0" u="none" strike="noStrike" cap="none">
                <a:solidFill>
                  <a:srgbClr val="FFFFFF"/>
                </a:solidFill>
                <a:latin typeface="Bebas Neue"/>
                <a:ea typeface="Bebas Neue"/>
                <a:cs typeface="Bebas Neue"/>
                <a:sym typeface="Bebas Neue"/>
              </a:rPr>
              <a:t>1</a:t>
            </a:r>
            <a:endParaRPr sz="3400" b="1" i="0" u="none" strike="noStrike" cap="none">
              <a:solidFill>
                <a:srgbClr val="FFFFFF"/>
              </a:solidFill>
              <a:latin typeface="Bebas Neue"/>
              <a:ea typeface="Bebas Neue"/>
              <a:cs typeface="Bebas Neue"/>
              <a:sym typeface="Bebas Neue"/>
            </a:endParaRPr>
          </a:p>
        </p:txBody>
      </p:sp>
      <p:sp>
        <p:nvSpPr>
          <p:cNvPr id="321" name="Google Shape;321;p49"/>
          <p:cNvSpPr/>
          <p:nvPr/>
        </p:nvSpPr>
        <p:spPr>
          <a:xfrm>
            <a:off x="3279208" y="3180752"/>
            <a:ext cx="777600" cy="718800"/>
          </a:xfrm>
          <a:prstGeom prst="ellipse">
            <a:avLst/>
          </a:prstGeom>
          <a:solidFill>
            <a:srgbClr val="345DAB"/>
          </a:solidFill>
          <a:ln w="9525" cap="flat" cmpd="sng">
            <a:solidFill>
              <a:srgbClr val="345DAB"/>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3400" b="1" i="0" u="none" strike="noStrike" cap="none">
                <a:solidFill>
                  <a:srgbClr val="FFFFFF"/>
                </a:solidFill>
                <a:latin typeface="Bebas Neue"/>
                <a:ea typeface="Bebas Neue"/>
                <a:cs typeface="Bebas Neue"/>
                <a:sym typeface="Bebas Neue"/>
              </a:rPr>
              <a:t>2</a:t>
            </a:r>
            <a:endParaRPr sz="3400" b="1" i="0" u="none" strike="noStrike" cap="none">
              <a:solidFill>
                <a:srgbClr val="FFFFFF"/>
              </a:solidFill>
              <a:latin typeface="Bebas Neue"/>
              <a:ea typeface="Bebas Neue"/>
              <a:cs typeface="Bebas Neue"/>
              <a:sym typeface="Bebas Neue"/>
            </a:endParaRPr>
          </a:p>
        </p:txBody>
      </p:sp>
      <p:sp>
        <p:nvSpPr>
          <p:cNvPr id="322" name="Google Shape;322;p49"/>
          <p:cNvSpPr/>
          <p:nvPr/>
        </p:nvSpPr>
        <p:spPr>
          <a:xfrm>
            <a:off x="5707196" y="3166126"/>
            <a:ext cx="777600" cy="718800"/>
          </a:xfrm>
          <a:prstGeom prst="ellipse">
            <a:avLst/>
          </a:prstGeom>
          <a:solidFill>
            <a:srgbClr val="345DAB"/>
          </a:solidFill>
          <a:ln w="9525" cap="flat" cmpd="sng">
            <a:solidFill>
              <a:srgbClr val="345DAB"/>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3400" b="1" i="0" u="none" strike="noStrike" cap="none">
                <a:solidFill>
                  <a:srgbClr val="FFFFFF"/>
                </a:solidFill>
                <a:latin typeface="Bebas Neue"/>
                <a:ea typeface="Bebas Neue"/>
                <a:cs typeface="Bebas Neue"/>
                <a:sym typeface="Bebas Neue"/>
              </a:rPr>
              <a:t>3</a:t>
            </a:r>
            <a:endParaRPr sz="3400" b="1" i="0" u="none" strike="noStrike" cap="none">
              <a:solidFill>
                <a:srgbClr val="FFFFFF"/>
              </a:solidFill>
              <a:latin typeface="Bebas Neue"/>
              <a:ea typeface="Bebas Neue"/>
              <a:cs typeface="Bebas Neue"/>
              <a:sym typeface="Bebas Neue"/>
            </a:endParaRPr>
          </a:p>
        </p:txBody>
      </p:sp>
      <p:sp>
        <p:nvSpPr>
          <p:cNvPr id="323" name="Google Shape;323;p49"/>
          <p:cNvSpPr txBox="1"/>
          <p:nvPr/>
        </p:nvSpPr>
        <p:spPr>
          <a:xfrm>
            <a:off x="5326612" y="3956988"/>
            <a:ext cx="2283300" cy="22935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a:solidFill>
                  <a:srgbClr val="00000A"/>
                </a:solidFill>
                <a:latin typeface="Roboto"/>
                <a:ea typeface="Roboto"/>
                <a:cs typeface="Roboto"/>
                <a:sym typeface="Roboto"/>
              </a:rPr>
              <a:t>Reveal intersectional impacts—how gender interacts with age, disability, ethnicity, displacement, etc.</a:t>
            </a:r>
            <a:endParaRPr sz="1900">
              <a:latin typeface="Roboto"/>
              <a:ea typeface="Roboto"/>
              <a:cs typeface="Roboto"/>
              <a:sym typeface="Roboto"/>
            </a:endParaRPr>
          </a:p>
        </p:txBody>
      </p:sp>
      <p:sp>
        <p:nvSpPr>
          <p:cNvPr id="324" name="Google Shape;324;p49"/>
          <p:cNvSpPr txBox="1"/>
          <p:nvPr/>
        </p:nvSpPr>
        <p:spPr>
          <a:xfrm>
            <a:off x="2764819" y="3956988"/>
            <a:ext cx="2381700" cy="20010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a:latin typeface="Roboto"/>
                <a:ea typeface="Roboto"/>
                <a:cs typeface="Roboto"/>
                <a:sym typeface="Roboto"/>
              </a:rPr>
              <a:t>Identify and address unintended consequences, such as reinforcing exclusion or backlash</a:t>
            </a:r>
            <a:endParaRPr sz="1900">
              <a:latin typeface="Roboto"/>
              <a:ea typeface="Roboto"/>
              <a:cs typeface="Roboto"/>
              <a:sym typeface="Roboto"/>
            </a:endParaRPr>
          </a:p>
        </p:txBody>
      </p:sp>
      <p:sp>
        <p:nvSpPr>
          <p:cNvPr id="325" name="Google Shape;325;p49"/>
          <p:cNvSpPr txBox="1"/>
          <p:nvPr/>
        </p:nvSpPr>
        <p:spPr>
          <a:xfrm>
            <a:off x="301425" y="3956988"/>
            <a:ext cx="2283300" cy="22935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a:solidFill>
                  <a:srgbClr val="00000A"/>
                </a:solidFill>
                <a:latin typeface="Roboto"/>
                <a:ea typeface="Roboto"/>
                <a:cs typeface="Roboto"/>
                <a:sym typeface="Roboto"/>
              </a:rPr>
              <a:t>Design and adapt interventions that respond to the specific needs, roles, and experiences of all genders</a:t>
            </a:r>
            <a:endParaRPr sz="1900">
              <a:latin typeface="Roboto"/>
              <a:ea typeface="Roboto"/>
              <a:cs typeface="Roboto"/>
              <a:sym typeface="Roboto"/>
            </a:endParaRPr>
          </a:p>
        </p:txBody>
      </p:sp>
      <p:sp>
        <p:nvSpPr>
          <p:cNvPr id="326" name="Google Shape;326;p49"/>
          <p:cNvSpPr/>
          <p:nvPr/>
        </p:nvSpPr>
        <p:spPr>
          <a:xfrm>
            <a:off x="8135184" y="3210004"/>
            <a:ext cx="777600" cy="718800"/>
          </a:xfrm>
          <a:prstGeom prst="ellipse">
            <a:avLst/>
          </a:prstGeom>
          <a:solidFill>
            <a:srgbClr val="345DAB"/>
          </a:solidFill>
          <a:ln w="9525" cap="flat" cmpd="sng">
            <a:solidFill>
              <a:srgbClr val="345DAB"/>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3400" b="1">
                <a:solidFill>
                  <a:srgbClr val="FFFFFF"/>
                </a:solidFill>
                <a:latin typeface="Bebas Neue"/>
                <a:ea typeface="Bebas Neue"/>
                <a:cs typeface="Bebas Neue"/>
                <a:sym typeface="Bebas Neue"/>
              </a:rPr>
              <a:t>4</a:t>
            </a:r>
            <a:endParaRPr sz="3400" b="1" i="0" u="none" strike="noStrike" cap="none">
              <a:solidFill>
                <a:srgbClr val="FFFFFF"/>
              </a:solidFill>
              <a:latin typeface="Bebas Neue"/>
              <a:ea typeface="Bebas Neue"/>
              <a:cs typeface="Bebas Neue"/>
              <a:sym typeface="Bebas Neue"/>
            </a:endParaRPr>
          </a:p>
        </p:txBody>
      </p:sp>
      <p:sp>
        <p:nvSpPr>
          <p:cNvPr id="327" name="Google Shape;327;p49"/>
          <p:cNvSpPr txBox="1"/>
          <p:nvPr/>
        </p:nvSpPr>
        <p:spPr>
          <a:xfrm>
            <a:off x="7790006" y="3956988"/>
            <a:ext cx="2059500" cy="28782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a:solidFill>
                  <a:srgbClr val="00000A"/>
                </a:solidFill>
                <a:latin typeface="Roboto"/>
                <a:ea typeface="Roboto"/>
                <a:cs typeface="Roboto"/>
                <a:sym typeface="Roboto"/>
              </a:rPr>
              <a:t>Demonstrate and measure transformative change (e.g., in power dynamics, norms, leadership, agency)</a:t>
            </a:r>
            <a:endParaRPr sz="1900">
              <a:solidFill>
                <a:srgbClr val="00000A"/>
              </a:solidFill>
              <a:latin typeface="Roboto"/>
              <a:ea typeface="Roboto"/>
              <a:cs typeface="Roboto"/>
              <a:sym typeface="Roboto"/>
            </a:endParaRPr>
          </a:p>
          <a:p>
            <a:pPr marL="0" lvl="0" indent="0" algn="l" rtl="0">
              <a:spcBef>
                <a:spcPts val="0"/>
              </a:spcBef>
              <a:spcAft>
                <a:spcPts val="0"/>
              </a:spcAft>
              <a:buNone/>
            </a:pPr>
            <a:endParaRPr sz="1900">
              <a:solidFill>
                <a:srgbClr val="00000A"/>
              </a:solidFill>
              <a:latin typeface="Roboto"/>
              <a:ea typeface="Roboto"/>
              <a:cs typeface="Roboto"/>
              <a:sym typeface="Roboto"/>
            </a:endParaRPr>
          </a:p>
        </p:txBody>
      </p:sp>
      <p:sp>
        <p:nvSpPr>
          <p:cNvPr id="328" name="Google Shape;328;p49"/>
          <p:cNvSpPr/>
          <p:nvPr/>
        </p:nvSpPr>
        <p:spPr>
          <a:xfrm>
            <a:off x="10563172" y="3195378"/>
            <a:ext cx="777600" cy="718800"/>
          </a:xfrm>
          <a:prstGeom prst="ellipse">
            <a:avLst/>
          </a:prstGeom>
          <a:solidFill>
            <a:srgbClr val="345DAB"/>
          </a:solidFill>
          <a:ln w="9525" cap="flat" cmpd="sng">
            <a:solidFill>
              <a:srgbClr val="345DAB"/>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3400" b="1">
                <a:solidFill>
                  <a:srgbClr val="FFFFFF"/>
                </a:solidFill>
                <a:latin typeface="Bebas Neue"/>
                <a:ea typeface="Bebas Neue"/>
                <a:cs typeface="Bebas Neue"/>
                <a:sym typeface="Bebas Neue"/>
              </a:rPr>
              <a:t>5</a:t>
            </a:r>
            <a:endParaRPr sz="3400" b="1" i="0" u="none" strike="noStrike" cap="none">
              <a:solidFill>
                <a:srgbClr val="FFFFFF"/>
              </a:solidFill>
              <a:latin typeface="Bebas Neue"/>
              <a:ea typeface="Bebas Neue"/>
              <a:cs typeface="Bebas Neue"/>
              <a:sym typeface="Bebas Neue"/>
            </a:endParaRPr>
          </a:p>
        </p:txBody>
      </p:sp>
      <p:sp>
        <p:nvSpPr>
          <p:cNvPr id="329" name="Google Shape;329;p49"/>
          <p:cNvSpPr txBox="1"/>
          <p:nvPr/>
        </p:nvSpPr>
        <p:spPr>
          <a:xfrm>
            <a:off x="9944300" y="3956988"/>
            <a:ext cx="2144700" cy="28782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a:solidFill>
                  <a:srgbClr val="00000A"/>
                </a:solidFill>
                <a:latin typeface="Roboto"/>
                <a:ea typeface="Roboto"/>
                <a:cs typeface="Roboto"/>
                <a:sym typeface="Roboto"/>
              </a:rPr>
              <a:t>Strengthen accountability to diverse stakeholders, especially those historically underrepresented or excluded</a:t>
            </a:r>
            <a:endParaRPr sz="1900">
              <a:solidFill>
                <a:srgbClr val="00000A"/>
              </a:solidFill>
              <a:latin typeface="Roboto"/>
              <a:ea typeface="Roboto"/>
              <a:cs typeface="Roboto"/>
              <a:sym typeface="Roboto"/>
            </a:endParaRPr>
          </a:p>
          <a:p>
            <a:pPr marL="0" lvl="0" indent="0" algn="l" rtl="0">
              <a:spcBef>
                <a:spcPts val="0"/>
              </a:spcBef>
              <a:spcAft>
                <a:spcPts val="0"/>
              </a:spcAft>
              <a:buNone/>
            </a:pPr>
            <a:endParaRPr sz="1900">
              <a:solidFill>
                <a:srgbClr val="00000A"/>
              </a:solidFill>
              <a:latin typeface="Roboto"/>
              <a:ea typeface="Roboto"/>
              <a:cs typeface="Roboto"/>
              <a:sym typeface="Roboto"/>
            </a:endParaRPr>
          </a:p>
        </p:txBody>
      </p:sp>
      <p:sp>
        <p:nvSpPr>
          <p:cNvPr id="330" name="Google Shape;330;p49"/>
          <p:cNvSpPr txBox="1"/>
          <p:nvPr/>
        </p:nvSpPr>
        <p:spPr>
          <a:xfrm>
            <a:off x="475400" y="1043275"/>
            <a:ext cx="9468900" cy="337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900" b="1">
                <a:solidFill>
                  <a:schemeClr val="dk1"/>
                </a:solidFill>
                <a:latin typeface="Roboto"/>
                <a:ea typeface="Roboto"/>
                <a:cs typeface="Roboto"/>
                <a:sym typeface="Roboto"/>
              </a:rPr>
              <a:t>Integrating a gender lens into M&amp;E enables programs to:</a:t>
            </a:r>
            <a:endParaRPr sz="2300">
              <a:solidFill>
                <a:srgbClr val="464646"/>
              </a:solidFill>
              <a:latin typeface="Roboto"/>
              <a:ea typeface="Roboto"/>
              <a:cs typeface="Roboto"/>
              <a:sym typeface="Roboto"/>
            </a:endParaRPr>
          </a:p>
        </p:txBody>
      </p:sp>
      <p:pic>
        <p:nvPicPr>
          <p:cNvPr id="331" name="Google Shape;331;p49"/>
          <p:cNvPicPr preferRelativeResize="0"/>
          <p:nvPr/>
        </p:nvPicPr>
        <p:blipFill>
          <a:blip r:embed="rId3">
            <a:alphaModFix/>
          </a:blip>
          <a:stretch>
            <a:fillRect/>
          </a:stretch>
        </p:blipFill>
        <p:spPr>
          <a:xfrm>
            <a:off x="517821" y="1536150"/>
            <a:ext cx="1549431" cy="1460275"/>
          </a:xfrm>
          <a:prstGeom prst="rect">
            <a:avLst/>
          </a:prstGeom>
          <a:noFill/>
          <a:ln>
            <a:noFill/>
          </a:ln>
        </p:spPr>
      </p:pic>
      <p:pic>
        <p:nvPicPr>
          <p:cNvPr id="332" name="Google Shape;332;p49"/>
          <p:cNvPicPr preferRelativeResize="0"/>
          <p:nvPr/>
        </p:nvPicPr>
        <p:blipFill>
          <a:blip r:embed="rId4">
            <a:alphaModFix/>
          </a:blip>
          <a:stretch>
            <a:fillRect/>
          </a:stretch>
        </p:blipFill>
        <p:spPr>
          <a:xfrm>
            <a:off x="3041325" y="1617761"/>
            <a:ext cx="1374526" cy="1342014"/>
          </a:xfrm>
          <a:prstGeom prst="rect">
            <a:avLst/>
          </a:prstGeom>
          <a:noFill/>
          <a:ln>
            <a:noFill/>
          </a:ln>
        </p:spPr>
      </p:pic>
      <p:pic>
        <p:nvPicPr>
          <p:cNvPr id="333" name="Google Shape;333;p49"/>
          <p:cNvPicPr preferRelativeResize="0"/>
          <p:nvPr/>
        </p:nvPicPr>
        <p:blipFill>
          <a:blip r:embed="rId5">
            <a:alphaModFix/>
          </a:blip>
          <a:stretch>
            <a:fillRect/>
          </a:stretch>
        </p:blipFill>
        <p:spPr>
          <a:xfrm>
            <a:off x="5321286" y="1462864"/>
            <a:ext cx="1549425" cy="1621474"/>
          </a:xfrm>
          <a:prstGeom prst="rect">
            <a:avLst/>
          </a:prstGeom>
          <a:noFill/>
          <a:ln>
            <a:noFill/>
          </a:ln>
        </p:spPr>
      </p:pic>
      <p:pic>
        <p:nvPicPr>
          <p:cNvPr id="334" name="Google Shape;334;p49"/>
          <p:cNvPicPr preferRelativeResize="0"/>
          <p:nvPr/>
        </p:nvPicPr>
        <p:blipFill>
          <a:blip r:embed="rId6">
            <a:alphaModFix/>
          </a:blip>
          <a:stretch>
            <a:fillRect/>
          </a:stretch>
        </p:blipFill>
        <p:spPr>
          <a:xfrm>
            <a:off x="7836712" y="1601380"/>
            <a:ext cx="1374526" cy="1388320"/>
          </a:xfrm>
          <a:prstGeom prst="rect">
            <a:avLst/>
          </a:prstGeom>
          <a:noFill/>
          <a:ln>
            <a:noFill/>
          </a:ln>
        </p:spPr>
      </p:pic>
      <p:pic>
        <p:nvPicPr>
          <p:cNvPr id="335" name="Google Shape;335;p49"/>
          <p:cNvPicPr preferRelativeResize="0"/>
          <p:nvPr/>
        </p:nvPicPr>
        <p:blipFill>
          <a:blip r:embed="rId7">
            <a:alphaModFix/>
          </a:blip>
          <a:stretch>
            <a:fillRect/>
          </a:stretch>
        </p:blipFill>
        <p:spPr>
          <a:xfrm>
            <a:off x="10104614" y="1531074"/>
            <a:ext cx="1694723" cy="16214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cxnSp>
        <p:nvCxnSpPr>
          <p:cNvPr id="340" name="Google Shape;340;p50"/>
          <p:cNvCxnSpPr>
            <a:stCxn id="341" idx="3"/>
            <a:endCxn id="342" idx="1"/>
          </p:cNvCxnSpPr>
          <p:nvPr/>
        </p:nvCxnSpPr>
        <p:spPr>
          <a:xfrm rot="10800000" flipH="1">
            <a:off x="6867367" y="724800"/>
            <a:ext cx="800400" cy="3663300"/>
          </a:xfrm>
          <a:prstGeom prst="bentConnector3">
            <a:avLst>
              <a:gd name="adj1" fmla="val 49988"/>
            </a:avLst>
          </a:prstGeom>
          <a:noFill/>
          <a:ln w="9525" cap="flat" cmpd="sng">
            <a:solidFill>
              <a:srgbClr val="C2C2C2"/>
            </a:solidFill>
            <a:prstDash val="solid"/>
            <a:round/>
            <a:headEnd type="none" w="sm" len="sm"/>
            <a:tailEnd type="none" w="sm" len="sm"/>
          </a:ln>
        </p:spPr>
      </p:cxnSp>
      <p:sp>
        <p:nvSpPr>
          <p:cNvPr id="343" name="Google Shape;343;p50"/>
          <p:cNvSpPr txBox="1">
            <a:spLocks noGrp="1"/>
          </p:cNvSpPr>
          <p:nvPr>
            <p:ph type="title"/>
          </p:nvPr>
        </p:nvSpPr>
        <p:spPr>
          <a:xfrm>
            <a:off x="209133" y="343067"/>
            <a:ext cx="6950400" cy="7635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solidFill>
                  <a:schemeClr val="dk1"/>
                </a:solidFill>
                <a:latin typeface="Bebas Neue"/>
                <a:ea typeface="Bebas Neue"/>
                <a:cs typeface="Bebas Neue"/>
                <a:sym typeface="Bebas Neue"/>
              </a:rPr>
              <a:t>What are gender equality results?</a:t>
            </a:r>
            <a:endParaRPr>
              <a:solidFill>
                <a:schemeClr val="dk1"/>
              </a:solidFill>
              <a:latin typeface="Bebas Neue"/>
              <a:ea typeface="Bebas Neue"/>
              <a:cs typeface="Bebas Neue"/>
              <a:sym typeface="Bebas Neue"/>
            </a:endParaRPr>
          </a:p>
        </p:txBody>
      </p:sp>
      <p:cxnSp>
        <p:nvCxnSpPr>
          <p:cNvPr id="344" name="Google Shape;344;p50"/>
          <p:cNvCxnSpPr>
            <a:stCxn id="345" idx="3"/>
            <a:endCxn id="341" idx="1"/>
          </p:cNvCxnSpPr>
          <p:nvPr/>
        </p:nvCxnSpPr>
        <p:spPr>
          <a:xfrm>
            <a:off x="2344367" y="3497133"/>
            <a:ext cx="493800" cy="891000"/>
          </a:xfrm>
          <a:prstGeom prst="bentConnector3">
            <a:avLst>
              <a:gd name="adj1" fmla="val 50000"/>
            </a:avLst>
          </a:prstGeom>
          <a:noFill/>
          <a:ln w="9525" cap="flat" cmpd="sng">
            <a:solidFill>
              <a:srgbClr val="C2C2C2"/>
            </a:solidFill>
            <a:prstDash val="solid"/>
            <a:round/>
            <a:headEnd type="none" w="sm" len="sm"/>
            <a:tailEnd type="none" w="sm" len="sm"/>
          </a:ln>
        </p:spPr>
      </p:cxnSp>
      <p:cxnSp>
        <p:nvCxnSpPr>
          <p:cNvPr id="346" name="Google Shape;346;p50"/>
          <p:cNvCxnSpPr>
            <a:stCxn id="345" idx="3"/>
            <a:endCxn id="347" idx="1"/>
          </p:cNvCxnSpPr>
          <p:nvPr/>
        </p:nvCxnSpPr>
        <p:spPr>
          <a:xfrm rot="10800000" flipH="1">
            <a:off x="2344367" y="2454333"/>
            <a:ext cx="493800" cy="1042800"/>
          </a:xfrm>
          <a:prstGeom prst="bentConnector3">
            <a:avLst>
              <a:gd name="adj1" fmla="val 50000"/>
            </a:avLst>
          </a:prstGeom>
          <a:noFill/>
          <a:ln w="9525" cap="flat" cmpd="sng">
            <a:solidFill>
              <a:srgbClr val="C2C2C2"/>
            </a:solidFill>
            <a:prstDash val="solid"/>
            <a:round/>
            <a:headEnd type="none" w="sm" len="sm"/>
            <a:tailEnd type="none" w="sm" len="sm"/>
          </a:ln>
        </p:spPr>
      </p:cxnSp>
      <p:sp>
        <p:nvSpPr>
          <p:cNvPr id="345" name="Google Shape;345;p50"/>
          <p:cNvSpPr/>
          <p:nvPr/>
        </p:nvSpPr>
        <p:spPr>
          <a:xfrm>
            <a:off x="162467" y="2956533"/>
            <a:ext cx="2181900" cy="1081200"/>
          </a:xfrm>
          <a:prstGeom prst="roundRect">
            <a:avLst>
              <a:gd name="adj" fmla="val 16667"/>
            </a:avLst>
          </a:prstGeom>
          <a:solidFill>
            <a:schemeClr val="accent1"/>
          </a:solid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1700">
                <a:solidFill>
                  <a:srgbClr val="FFFFFF"/>
                </a:solidFill>
                <a:latin typeface="Roboto"/>
                <a:ea typeface="Roboto"/>
                <a:cs typeface="Roboto"/>
                <a:sym typeface="Roboto"/>
              </a:rPr>
              <a:t>Gender equality results refers to both:</a:t>
            </a:r>
            <a:endParaRPr sz="1700">
              <a:solidFill>
                <a:srgbClr val="FFFFFF"/>
              </a:solidFill>
              <a:latin typeface="Roboto"/>
              <a:ea typeface="Roboto"/>
              <a:cs typeface="Roboto"/>
              <a:sym typeface="Roboto"/>
            </a:endParaRPr>
          </a:p>
        </p:txBody>
      </p:sp>
      <p:sp>
        <p:nvSpPr>
          <p:cNvPr id="347" name="Google Shape;347;p50"/>
          <p:cNvSpPr/>
          <p:nvPr/>
        </p:nvSpPr>
        <p:spPr>
          <a:xfrm>
            <a:off x="2838067" y="1601167"/>
            <a:ext cx="4029300" cy="1706400"/>
          </a:xfrm>
          <a:prstGeom prst="roundRect">
            <a:avLst>
              <a:gd name="adj" fmla="val 16667"/>
            </a:avLst>
          </a:prstGeom>
          <a:solidFill>
            <a:schemeClr val="accent3"/>
          </a:solidFill>
          <a:ln>
            <a:noFill/>
          </a:ln>
        </p:spPr>
        <p:txBody>
          <a:bodyPr spcFirstLastPara="1" wrap="square" lIns="121900" tIns="365725" rIns="121900" bIns="121900" anchor="ctr" anchorCtr="0">
            <a:noAutofit/>
          </a:bodyPr>
          <a:lstStyle/>
          <a:p>
            <a:pPr marL="0" marR="0" lvl="0" indent="0" algn="ctr" rtl="0">
              <a:lnSpc>
                <a:spcPct val="115000"/>
              </a:lnSpc>
              <a:spcBef>
                <a:spcPts val="0"/>
              </a:spcBef>
              <a:spcAft>
                <a:spcPts val="2100"/>
              </a:spcAft>
              <a:buNone/>
            </a:pPr>
            <a:r>
              <a:rPr lang="en-US" sz="1700">
                <a:solidFill>
                  <a:srgbClr val="FFFFFF"/>
                </a:solidFill>
                <a:latin typeface="Roboto"/>
                <a:ea typeface="Roboto"/>
                <a:cs typeface="Roboto"/>
                <a:sym typeface="Roboto"/>
              </a:rPr>
              <a:t>Relative results of an intervention on people of different genders and intersectional identities </a:t>
            </a:r>
            <a:endParaRPr sz="1700">
              <a:solidFill>
                <a:srgbClr val="FFFFFF"/>
              </a:solidFill>
              <a:latin typeface="Roboto"/>
              <a:ea typeface="Roboto"/>
              <a:cs typeface="Roboto"/>
              <a:sym typeface="Roboto"/>
            </a:endParaRPr>
          </a:p>
        </p:txBody>
      </p:sp>
      <p:sp>
        <p:nvSpPr>
          <p:cNvPr id="341" name="Google Shape;341;p50"/>
          <p:cNvSpPr/>
          <p:nvPr/>
        </p:nvSpPr>
        <p:spPr>
          <a:xfrm>
            <a:off x="2838067" y="3534900"/>
            <a:ext cx="4029300" cy="1706400"/>
          </a:xfrm>
          <a:prstGeom prst="roundRect">
            <a:avLst>
              <a:gd name="adj" fmla="val 16667"/>
            </a:avLst>
          </a:prstGeom>
          <a:solidFill>
            <a:schemeClr val="accent4"/>
          </a:solidFill>
          <a:ln>
            <a:noFill/>
          </a:ln>
        </p:spPr>
        <p:txBody>
          <a:bodyPr spcFirstLastPara="1" wrap="square" lIns="121900" tIns="365725" rIns="121900" bIns="121900" anchor="ctr" anchorCtr="0">
            <a:noAutofit/>
          </a:bodyPr>
          <a:lstStyle/>
          <a:p>
            <a:pPr marL="0" lvl="0" indent="0" algn="ctr" rtl="0">
              <a:lnSpc>
                <a:spcPct val="115000"/>
              </a:lnSpc>
              <a:spcBef>
                <a:spcPts val="0"/>
              </a:spcBef>
              <a:spcAft>
                <a:spcPts val="2100"/>
              </a:spcAft>
              <a:buNone/>
            </a:pPr>
            <a:r>
              <a:rPr lang="en-US" sz="1700">
                <a:solidFill>
                  <a:srgbClr val="FFFFFF"/>
                </a:solidFill>
                <a:latin typeface="Roboto"/>
                <a:ea typeface="Roboto"/>
                <a:cs typeface="Roboto"/>
                <a:sym typeface="Roboto"/>
              </a:rPr>
              <a:t>Results that contribute to improvements in gender relations, gender norms and realization of women and girls’ rights. </a:t>
            </a:r>
            <a:endParaRPr sz="1700">
              <a:solidFill>
                <a:srgbClr val="FFFFFF"/>
              </a:solidFill>
              <a:latin typeface="Roboto"/>
              <a:ea typeface="Roboto"/>
              <a:cs typeface="Roboto"/>
              <a:sym typeface="Roboto"/>
            </a:endParaRPr>
          </a:p>
        </p:txBody>
      </p:sp>
      <p:sp>
        <p:nvSpPr>
          <p:cNvPr id="342" name="Google Shape;342;p50"/>
          <p:cNvSpPr/>
          <p:nvPr/>
        </p:nvSpPr>
        <p:spPr>
          <a:xfrm>
            <a:off x="7667867" y="196267"/>
            <a:ext cx="4029300" cy="1057200"/>
          </a:xfrm>
          <a:prstGeom prst="roundRect">
            <a:avLst>
              <a:gd name="adj" fmla="val 16667"/>
            </a:avLst>
          </a:prstGeom>
          <a:solidFill>
            <a:schemeClr val="accent1"/>
          </a:solidFill>
          <a:ln>
            <a:noFill/>
          </a:ln>
        </p:spPr>
        <p:txBody>
          <a:bodyPr spcFirstLastPara="1" wrap="square" lIns="121900" tIns="365725" rIns="121900" bIns="121900" anchor="ctr" anchorCtr="0">
            <a:noAutofit/>
          </a:bodyPr>
          <a:lstStyle/>
          <a:p>
            <a:pPr marL="0" marR="0" lvl="0" indent="0" algn="ctr" rtl="0">
              <a:lnSpc>
                <a:spcPct val="115000"/>
              </a:lnSpc>
              <a:spcBef>
                <a:spcPts val="0"/>
              </a:spcBef>
              <a:spcAft>
                <a:spcPts val="2100"/>
              </a:spcAft>
              <a:buNone/>
            </a:pPr>
            <a:r>
              <a:rPr lang="en-US" sz="1700">
                <a:solidFill>
                  <a:srgbClr val="FFFFFF"/>
                </a:solidFill>
                <a:latin typeface="Roboto"/>
                <a:ea typeface="Roboto"/>
                <a:cs typeface="Roboto"/>
                <a:sym typeface="Roboto"/>
              </a:rPr>
              <a:t>Reduced gender gaps in human capital, i.e. in education or health</a:t>
            </a:r>
            <a:endParaRPr sz="1700">
              <a:solidFill>
                <a:srgbClr val="FFFFFF"/>
              </a:solidFill>
              <a:latin typeface="Roboto"/>
              <a:ea typeface="Roboto"/>
              <a:cs typeface="Roboto"/>
              <a:sym typeface="Roboto"/>
            </a:endParaRPr>
          </a:p>
        </p:txBody>
      </p:sp>
      <p:sp>
        <p:nvSpPr>
          <p:cNvPr id="348" name="Google Shape;348;p50"/>
          <p:cNvSpPr/>
          <p:nvPr/>
        </p:nvSpPr>
        <p:spPr>
          <a:xfrm>
            <a:off x="7667867" y="1525858"/>
            <a:ext cx="4029300" cy="1057200"/>
          </a:xfrm>
          <a:prstGeom prst="roundRect">
            <a:avLst>
              <a:gd name="adj" fmla="val 16667"/>
            </a:avLst>
          </a:prstGeom>
          <a:solidFill>
            <a:schemeClr val="accent2"/>
          </a:solidFill>
          <a:ln>
            <a:noFill/>
          </a:ln>
        </p:spPr>
        <p:txBody>
          <a:bodyPr spcFirstLastPara="1" wrap="square" lIns="121900" tIns="365725" rIns="121900" bIns="121900" anchor="ctr" anchorCtr="0">
            <a:noAutofit/>
          </a:bodyPr>
          <a:lstStyle/>
          <a:p>
            <a:pPr marL="0" marR="0" lvl="0" indent="0" algn="ctr" rtl="0">
              <a:lnSpc>
                <a:spcPct val="115000"/>
              </a:lnSpc>
              <a:spcBef>
                <a:spcPts val="0"/>
              </a:spcBef>
              <a:spcAft>
                <a:spcPts val="2100"/>
              </a:spcAft>
              <a:buNone/>
            </a:pPr>
            <a:r>
              <a:rPr lang="en-US" sz="1700">
                <a:solidFill>
                  <a:srgbClr val="FFFFFF"/>
                </a:solidFill>
                <a:latin typeface="Roboto"/>
                <a:ea typeface="Roboto"/>
                <a:cs typeface="Roboto"/>
                <a:sym typeface="Roboto"/>
              </a:rPr>
              <a:t>Equal access to resources, opportunities, and services</a:t>
            </a:r>
            <a:endParaRPr sz="1700">
              <a:solidFill>
                <a:srgbClr val="FFFFFF"/>
              </a:solidFill>
              <a:latin typeface="Roboto"/>
              <a:ea typeface="Roboto"/>
              <a:cs typeface="Roboto"/>
              <a:sym typeface="Roboto"/>
            </a:endParaRPr>
          </a:p>
        </p:txBody>
      </p:sp>
      <p:sp>
        <p:nvSpPr>
          <p:cNvPr id="349" name="Google Shape;349;p50"/>
          <p:cNvSpPr/>
          <p:nvPr/>
        </p:nvSpPr>
        <p:spPr>
          <a:xfrm>
            <a:off x="7667867" y="2855450"/>
            <a:ext cx="4029300" cy="1057200"/>
          </a:xfrm>
          <a:prstGeom prst="roundRect">
            <a:avLst>
              <a:gd name="adj" fmla="val 16667"/>
            </a:avLst>
          </a:prstGeom>
          <a:solidFill>
            <a:schemeClr val="accent5"/>
          </a:solidFill>
          <a:ln>
            <a:noFill/>
          </a:ln>
        </p:spPr>
        <p:txBody>
          <a:bodyPr spcFirstLastPara="1" wrap="square" lIns="121900" tIns="365725" rIns="121900" bIns="121900" anchor="ctr" anchorCtr="0">
            <a:noAutofit/>
          </a:bodyPr>
          <a:lstStyle/>
          <a:p>
            <a:pPr marL="0" marR="0" lvl="0" indent="0" algn="ctr" rtl="0">
              <a:lnSpc>
                <a:spcPct val="115000"/>
              </a:lnSpc>
              <a:spcBef>
                <a:spcPts val="0"/>
              </a:spcBef>
              <a:spcAft>
                <a:spcPts val="2100"/>
              </a:spcAft>
              <a:buNone/>
            </a:pPr>
            <a:r>
              <a:rPr lang="en-US" sz="1700">
                <a:solidFill>
                  <a:srgbClr val="FFFFFF"/>
                </a:solidFill>
                <a:latin typeface="Roboto"/>
                <a:ea typeface="Roboto"/>
                <a:cs typeface="Roboto"/>
                <a:sym typeface="Roboto"/>
              </a:rPr>
              <a:t>Increased opportunities for women and girls to participate in decision-making and leadership</a:t>
            </a:r>
            <a:endParaRPr sz="1700">
              <a:solidFill>
                <a:srgbClr val="FFFFFF"/>
              </a:solidFill>
              <a:latin typeface="Roboto"/>
              <a:ea typeface="Roboto"/>
              <a:cs typeface="Roboto"/>
              <a:sym typeface="Roboto"/>
            </a:endParaRPr>
          </a:p>
        </p:txBody>
      </p:sp>
      <p:sp>
        <p:nvSpPr>
          <p:cNvPr id="350" name="Google Shape;350;p50"/>
          <p:cNvSpPr/>
          <p:nvPr/>
        </p:nvSpPr>
        <p:spPr>
          <a:xfrm>
            <a:off x="7667867" y="4185041"/>
            <a:ext cx="4029300" cy="1057200"/>
          </a:xfrm>
          <a:prstGeom prst="roundRect">
            <a:avLst>
              <a:gd name="adj" fmla="val 16667"/>
            </a:avLst>
          </a:prstGeom>
          <a:solidFill>
            <a:schemeClr val="accent3"/>
          </a:solidFill>
          <a:ln>
            <a:noFill/>
          </a:ln>
        </p:spPr>
        <p:txBody>
          <a:bodyPr spcFirstLastPara="1" wrap="square" lIns="121900" tIns="365725" rIns="121900" bIns="121900" anchor="ctr" anchorCtr="0">
            <a:noAutofit/>
          </a:bodyPr>
          <a:lstStyle/>
          <a:p>
            <a:pPr marL="0" marR="0" lvl="0" indent="0" algn="ctr" rtl="0">
              <a:lnSpc>
                <a:spcPct val="115000"/>
              </a:lnSpc>
              <a:spcBef>
                <a:spcPts val="0"/>
              </a:spcBef>
              <a:spcAft>
                <a:spcPts val="2100"/>
              </a:spcAft>
              <a:buNone/>
            </a:pPr>
            <a:r>
              <a:rPr lang="en-US" sz="1700">
                <a:solidFill>
                  <a:srgbClr val="FFFFFF"/>
                </a:solidFill>
                <a:latin typeface="Roboto"/>
                <a:ea typeface="Roboto"/>
                <a:cs typeface="Roboto"/>
                <a:sym typeface="Roboto"/>
              </a:rPr>
              <a:t>Increases in women’s/girls’ agency, their ability to define and act on their goals</a:t>
            </a:r>
            <a:endParaRPr sz="1700">
              <a:solidFill>
                <a:srgbClr val="FFFFFF"/>
              </a:solidFill>
              <a:latin typeface="Roboto"/>
              <a:ea typeface="Roboto"/>
              <a:cs typeface="Roboto"/>
              <a:sym typeface="Roboto"/>
            </a:endParaRPr>
          </a:p>
        </p:txBody>
      </p:sp>
      <p:sp>
        <p:nvSpPr>
          <p:cNvPr id="351" name="Google Shape;351;p50"/>
          <p:cNvSpPr/>
          <p:nvPr/>
        </p:nvSpPr>
        <p:spPr>
          <a:xfrm>
            <a:off x="7667867" y="5514633"/>
            <a:ext cx="4029300" cy="1057200"/>
          </a:xfrm>
          <a:prstGeom prst="roundRect">
            <a:avLst>
              <a:gd name="adj" fmla="val 16667"/>
            </a:avLst>
          </a:prstGeom>
          <a:solidFill>
            <a:schemeClr val="accent4"/>
          </a:solidFill>
          <a:ln>
            <a:noFill/>
          </a:ln>
        </p:spPr>
        <p:txBody>
          <a:bodyPr spcFirstLastPara="1" wrap="square" lIns="121900" tIns="365725" rIns="121900" bIns="121900" anchor="ctr" anchorCtr="0">
            <a:noAutofit/>
          </a:bodyPr>
          <a:lstStyle/>
          <a:p>
            <a:pPr marL="0" marR="0" lvl="0" indent="0" algn="ctr" rtl="0">
              <a:lnSpc>
                <a:spcPct val="115000"/>
              </a:lnSpc>
              <a:spcBef>
                <a:spcPts val="0"/>
              </a:spcBef>
              <a:spcAft>
                <a:spcPts val="2100"/>
              </a:spcAft>
              <a:buNone/>
            </a:pPr>
            <a:r>
              <a:rPr lang="en-US" sz="1700">
                <a:solidFill>
                  <a:srgbClr val="FFFFFF"/>
                </a:solidFill>
                <a:latin typeface="Roboto"/>
                <a:ea typeface="Roboto"/>
                <a:cs typeface="Roboto"/>
                <a:sym typeface="Roboto"/>
              </a:rPr>
              <a:t>Harmful gender norms shifted and positive new ones promoted</a:t>
            </a:r>
            <a:endParaRPr sz="1700">
              <a:solidFill>
                <a:srgbClr val="FFFFFF"/>
              </a:solidFill>
              <a:latin typeface="Roboto"/>
              <a:ea typeface="Roboto"/>
              <a:cs typeface="Roboto"/>
              <a:sym typeface="Roboto"/>
            </a:endParaRPr>
          </a:p>
        </p:txBody>
      </p:sp>
      <p:cxnSp>
        <p:nvCxnSpPr>
          <p:cNvPr id="352" name="Google Shape;352;p50"/>
          <p:cNvCxnSpPr>
            <a:stCxn id="341" idx="3"/>
            <a:endCxn id="351" idx="1"/>
          </p:cNvCxnSpPr>
          <p:nvPr/>
        </p:nvCxnSpPr>
        <p:spPr>
          <a:xfrm>
            <a:off x="6867367" y="4388100"/>
            <a:ext cx="800400" cy="1655100"/>
          </a:xfrm>
          <a:prstGeom prst="bentConnector3">
            <a:avLst>
              <a:gd name="adj1" fmla="val 49988"/>
            </a:avLst>
          </a:prstGeom>
          <a:noFill/>
          <a:ln w="9525" cap="flat" cmpd="sng">
            <a:solidFill>
              <a:srgbClr val="C2C2C2"/>
            </a:solidFill>
            <a:prstDash val="solid"/>
            <a:round/>
            <a:headEnd type="none" w="sm" len="sm"/>
            <a:tailEnd type="none" w="sm" len="sm"/>
          </a:ln>
        </p:spPr>
      </p:cxnSp>
      <p:cxnSp>
        <p:nvCxnSpPr>
          <p:cNvPr id="353" name="Google Shape;353;p50"/>
          <p:cNvCxnSpPr>
            <a:stCxn id="341" idx="3"/>
            <a:endCxn id="350" idx="1"/>
          </p:cNvCxnSpPr>
          <p:nvPr/>
        </p:nvCxnSpPr>
        <p:spPr>
          <a:xfrm>
            <a:off x="6867367" y="4388100"/>
            <a:ext cx="800400" cy="325500"/>
          </a:xfrm>
          <a:prstGeom prst="bentConnector3">
            <a:avLst>
              <a:gd name="adj1" fmla="val 49988"/>
            </a:avLst>
          </a:prstGeom>
          <a:noFill/>
          <a:ln w="9525" cap="flat" cmpd="sng">
            <a:solidFill>
              <a:srgbClr val="C2C2C2"/>
            </a:solidFill>
            <a:prstDash val="solid"/>
            <a:round/>
            <a:headEnd type="none" w="sm" len="sm"/>
            <a:tailEnd type="none" w="sm" len="sm"/>
          </a:ln>
        </p:spPr>
      </p:cxnSp>
      <p:cxnSp>
        <p:nvCxnSpPr>
          <p:cNvPr id="354" name="Google Shape;354;p50"/>
          <p:cNvCxnSpPr>
            <a:stCxn id="341" idx="3"/>
            <a:endCxn id="349" idx="1"/>
          </p:cNvCxnSpPr>
          <p:nvPr/>
        </p:nvCxnSpPr>
        <p:spPr>
          <a:xfrm rot="10800000" flipH="1">
            <a:off x="6867367" y="3384000"/>
            <a:ext cx="800400" cy="1004100"/>
          </a:xfrm>
          <a:prstGeom prst="bentConnector3">
            <a:avLst>
              <a:gd name="adj1" fmla="val 49988"/>
            </a:avLst>
          </a:prstGeom>
          <a:noFill/>
          <a:ln w="9525" cap="flat" cmpd="sng">
            <a:solidFill>
              <a:srgbClr val="C2C2C2"/>
            </a:solidFill>
            <a:prstDash val="solid"/>
            <a:round/>
            <a:headEnd type="none" w="sm" len="sm"/>
            <a:tailEnd type="none" w="sm" len="sm"/>
          </a:ln>
        </p:spPr>
      </p:cxnSp>
      <p:cxnSp>
        <p:nvCxnSpPr>
          <p:cNvPr id="355" name="Google Shape;355;p50"/>
          <p:cNvCxnSpPr>
            <a:stCxn id="347" idx="3"/>
            <a:endCxn id="342" idx="1"/>
          </p:cNvCxnSpPr>
          <p:nvPr/>
        </p:nvCxnSpPr>
        <p:spPr>
          <a:xfrm rot="10800000" flipH="1">
            <a:off x="6867367" y="724867"/>
            <a:ext cx="800400" cy="1729500"/>
          </a:xfrm>
          <a:prstGeom prst="bentConnector3">
            <a:avLst>
              <a:gd name="adj1" fmla="val 49988"/>
            </a:avLst>
          </a:prstGeom>
          <a:noFill/>
          <a:ln w="9525" cap="flat" cmpd="sng">
            <a:solidFill>
              <a:srgbClr val="C2C2C2"/>
            </a:solidFill>
            <a:prstDash val="solid"/>
            <a:round/>
            <a:headEnd type="none" w="sm" len="sm"/>
            <a:tailEnd type="none" w="sm" len="sm"/>
          </a:ln>
        </p:spPr>
      </p:cxnSp>
      <p:cxnSp>
        <p:nvCxnSpPr>
          <p:cNvPr id="356" name="Google Shape;356;p50"/>
          <p:cNvCxnSpPr>
            <a:stCxn id="347" idx="3"/>
            <a:endCxn id="348" idx="1"/>
          </p:cNvCxnSpPr>
          <p:nvPr/>
        </p:nvCxnSpPr>
        <p:spPr>
          <a:xfrm rot="10800000" flipH="1">
            <a:off x="6867367" y="2054467"/>
            <a:ext cx="800400" cy="399900"/>
          </a:xfrm>
          <a:prstGeom prst="bentConnector3">
            <a:avLst>
              <a:gd name="adj1" fmla="val 49988"/>
            </a:avLst>
          </a:prstGeom>
          <a:noFill/>
          <a:ln w="9525" cap="flat" cmpd="sng">
            <a:solidFill>
              <a:srgbClr val="C2C2C2"/>
            </a:solidFill>
            <a:prstDash val="solid"/>
            <a:round/>
            <a:headEnd type="none" w="sm" len="sm"/>
            <a:tailEnd type="none" w="sm" len="sm"/>
          </a:ln>
        </p:spPr>
      </p:cxnSp>
      <p:sp>
        <p:nvSpPr>
          <p:cNvPr id="357" name="Google Shape;357;p50"/>
          <p:cNvSpPr txBox="1"/>
          <p:nvPr/>
        </p:nvSpPr>
        <p:spPr>
          <a:xfrm>
            <a:off x="248067" y="5637167"/>
            <a:ext cx="5235600" cy="8004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800" b="1">
                <a:solidFill>
                  <a:schemeClr val="dk1"/>
                </a:solidFill>
                <a:highlight>
                  <a:srgbClr val="FFFFFF"/>
                </a:highlight>
                <a:latin typeface="Roboto"/>
                <a:ea typeface="Roboto"/>
                <a:cs typeface="Roboto"/>
                <a:sym typeface="Roboto"/>
              </a:rPr>
              <a:t>Which of these areas does your organization’s activities currently aim to influence?</a:t>
            </a:r>
            <a:endParaRPr sz="2300" b="1">
              <a:solidFill>
                <a:schemeClr val="dk1"/>
              </a:solidFill>
              <a:latin typeface="Roboto"/>
              <a:ea typeface="Roboto"/>
              <a:cs typeface="Roboto"/>
              <a:sym typeface="Roboto"/>
            </a:endParaRPr>
          </a:p>
        </p:txBody>
      </p:sp>
      <p:sp>
        <p:nvSpPr>
          <p:cNvPr id="358" name="Google Shape;358;p50"/>
          <p:cNvSpPr/>
          <p:nvPr/>
        </p:nvSpPr>
        <p:spPr>
          <a:xfrm rot="8720064" flipH="1">
            <a:off x="4875927" y="5563151"/>
            <a:ext cx="2023257" cy="1150469"/>
          </a:xfrm>
          <a:prstGeom prst="bentArrow">
            <a:avLst>
              <a:gd name="adj1" fmla="val 20512"/>
              <a:gd name="adj2" fmla="val 25000"/>
              <a:gd name="adj3" fmla="val 25000"/>
              <a:gd name="adj4" fmla="val 85256"/>
            </a:avLst>
          </a:prstGeom>
          <a:solidFill>
            <a:schemeClr val="dk1"/>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1900">
              <a:latin typeface="Poppins"/>
              <a:ea typeface="Poppins"/>
              <a:cs typeface="Poppins"/>
              <a:sym typeface="Poppins"/>
            </a:endParaRPr>
          </a:p>
        </p:txBody>
      </p:sp>
      <p:sp>
        <p:nvSpPr>
          <p:cNvPr id="359" name="Google Shape;359;p50"/>
          <p:cNvSpPr txBox="1"/>
          <p:nvPr/>
        </p:nvSpPr>
        <p:spPr>
          <a:xfrm>
            <a:off x="11698133" y="343067"/>
            <a:ext cx="493500" cy="6170880"/>
          </a:xfrm>
          <a:prstGeom prst="rect">
            <a:avLst/>
          </a:prstGeom>
          <a:noFill/>
          <a:ln>
            <a:noFill/>
          </a:ln>
        </p:spPr>
        <p:txBody>
          <a:bodyPr spcFirstLastPara="1" wrap="square" lIns="121900" tIns="121900" rIns="121900" bIns="121900" anchor="t" anchorCtr="0">
            <a:spAutoFit/>
          </a:bodyPr>
          <a:lstStyle/>
          <a:p>
            <a:pPr marL="0" lvl="0" indent="0" algn="l" rtl="0">
              <a:lnSpc>
                <a:spcPct val="250000"/>
              </a:lnSpc>
              <a:spcBef>
                <a:spcPts val="0"/>
              </a:spcBef>
              <a:spcAft>
                <a:spcPts val="0"/>
              </a:spcAft>
              <a:buNone/>
            </a:pPr>
            <a:r>
              <a:rPr lang="en-US" sz="1800" b="1" dirty="0">
                <a:solidFill>
                  <a:srgbClr val="444746"/>
                </a:solidFill>
                <a:highlight>
                  <a:srgbClr val="FFFFFF"/>
                </a:highlight>
                <a:latin typeface="Poppins"/>
                <a:ea typeface="Poppins"/>
                <a:cs typeface="Poppins"/>
                <a:sym typeface="Poppins"/>
              </a:rPr>
              <a:t>A</a:t>
            </a:r>
          </a:p>
          <a:p>
            <a:pPr marL="0" lvl="0" indent="0" algn="l" rtl="0">
              <a:lnSpc>
                <a:spcPct val="250000"/>
              </a:lnSpc>
              <a:spcBef>
                <a:spcPts val="0"/>
              </a:spcBef>
              <a:spcAft>
                <a:spcPts val="0"/>
              </a:spcAft>
              <a:buNone/>
            </a:pPr>
            <a:endParaRPr sz="1600" b="1" dirty="0">
              <a:solidFill>
                <a:srgbClr val="444746"/>
              </a:solidFill>
              <a:highlight>
                <a:srgbClr val="FFFFFF"/>
              </a:highlight>
              <a:latin typeface="Poppins"/>
              <a:ea typeface="Poppins"/>
              <a:cs typeface="Poppins"/>
              <a:sym typeface="Poppins"/>
            </a:endParaRPr>
          </a:p>
          <a:p>
            <a:pPr marL="0" lvl="0" indent="0" algn="l" rtl="0">
              <a:lnSpc>
                <a:spcPct val="250000"/>
              </a:lnSpc>
              <a:spcBef>
                <a:spcPts val="0"/>
              </a:spcBef>
              <a:spcAft>
                <a:spcPts val="0"/>
              </a:spcAft>
              <a:buNone/>
            </a:pPr>
            <a:r>
              <a:rPr lang="en-US" sz="1800" b="1" dirty="0">
                <a:solidFill>
                  <a:srgbClr val="444746"/>
                </a:solidFill>
                <a:highlight>
                  <a:srgbClr val="FFFFFF"/>
                </a:highlight>
                <a:latin typeface="Poppins"/>
                <a:ea typeface="Poppins"/>
                <a:cs typeface="Poppins"/>
                <a:sym typeface="Poppins"/>
              </a:rPr>
              <a:t>B</a:t>
            </a:r>
            <a:endParaRPr sz="1800" b="1" dirty="0">
              <a:solidFill>
                <a:srgbClr val="444746"/>
              </a:solidFill>
              <a:highlight>
                <a:srgbClr val="FFFFFF"/>
              </a:highlight>
              <a:latin typeface="Poppins"/>
              <a:ea typeface="Poppins"/>
              <a:cs typeface="Poppins"/>
              <a:sym typeface="Poppins"/>
            </a:endParaRPr>
          </a:p>
          <a:p>
            <a:pPr marL="0" lvl="0" indent="0" algn="l" rtl="0">
              <a:lnSpc>
                <a:spcPct val="250000"/>
              </a:lnSpc>
              <a:spcBef>
                <a:spcPts val="0"/>
              </a:spcBef>
              <a:spcAft>
                <a:spcPts val="0"/>
              </a:spcAft>
              <a:buNone/>
            </a:pPr>
            <a:endParaRPr b="1" dirty="0">
              <a:solidFill>
                <a:srgbClr val="444746"/>
              </a:solidFill>
              <a:highlight>
                <a:srgbClr val="FFFFFF"/>
              </a:highlight>
              <a:latin typeface="Poppins"/>
              <a:ea typeface="Poppins"/>
              <a:cs typeface="Poppins"/>
              <a:sym typeface="Poppins"/>
            </a:endParaRPr>
          </a:p>
          <a:p>
            <a:pPr marL="0" lvl="0" indent="0" algn="l" rtl="0">
              <a:lnSpc>
                <a:spcPct val="250000"/>
              </a:lnSpc>
              <a:spcBef>
                <a:spcPts val="0"/>
              </a:spcBef>
              <a:spcAft>
                <a:spcPts val="0"/>
              </a:spcAft>
              <a:buNone/>
            </a:pPr>
            <a:r>
              <a:rPr lang="en-US" sz="1800" b="1" dirty="0">
                <a:solidFill>
                  <a:srgbClr val="444746"/>
                </a:solidFill>
                <a:highlight>
                  <a:srgbClr val="FFFFFF"/>
                </a:highlight>
                <a:latin typeface="Poppins"/>
                <a:ea typeface="Poppins"/>
                <a:cs typeface="Poppins"/>
                <a:sym typeface="Poppins"/>
              </a:rPr>
              <a:t>C</a:t>
            </a:r>
            <a:endParaRPr sz="1800" b="1" dirty="0">
              <a:solidFill>
                <a:srgbClr val="444746"/>
              </a:solidFill>
              <a:highlight>
                <a:srgbClr val="FFFFFF"/>
              </a:highlight>
              <a:latin typeface="Poppins"/>
              <a:ea typeface="Poppins"/>
              <a:cs typeface="Poppins"/>
              <a:sym typeface="Poppins"/>
            </a:endParaRPr>
          </a:p>
          <a:p>
            <a:pPr marL="0" lvl="0" indent="0" algn="l" rtl="0">
              <a:lnSpc>
                <a:spcPct val="250000"/>
              </a:lnSpc>
              <a:spcBef>
                <a:spcPts val="0"/>
              </a:spcBef>
              <a:spcAft>
                <a:spcPts val="0"/>
              </a:spcAft>
              <a:buNone/>
            </a:pPr>
            <a:endParaRPr sz="1600" b="1" dirty="0">
              <a:solidFill>
                <a:srgbClr val="444746"/>
              </a:solidFill>
              <a:highlight>
                <a:srgbClr val="FFFFFF"/>
              </a:highlight>
              <a:latin typeface="Poppins"/>
              <a:ea typeface="Poppins"/>
              <a:cs typeface="Poppins"/>
              <a:sym typeface="Poppins"/>
            </a:endParaRPr>
          </a:p>
          <a:p>
            <a:pPr marL="0" lvl="0" indent="0" algn="l" rtl="0">
              <a:lnSpc>
                <a:spcPct val="250000"/>
              </a:lnSpc>
              <a:spcBef>
                <a:spcPts val="0"/>
              </a:spcBef>
              <a:spcAft>
                <a:spcPts val="0"/>
              </a:spcAft>
              <a:buNone/>
            </a:pPr>
            <a:r>
              <a:rPr lang="en-US" sz="1800" b="1" dirty="0">
                <a:solidFill>
                  <a:srgbClr val="444746"/>
                </a:solidFill>
                <a:highlight>
                  <a:srgbClr val="FFFFFF"/>
                </a:highlight>
                <a:latin typeface="Poppins"/>
                <a:ea typeface="Poppins"/>
                <a:cs typeface="Poppins"/>
                <a:sym typeface="Poppins"/>
              </a:rPr>
              <a:t>D</a:t>
            </a:r>
            <a:endParaRPr sz="1800" b="1" dirty="0">
              <a:solidFill>
                <a:srgbClr val="444746"/>
              </a:solidFill>
              <a:highlight>
                <a:srgbClr val="FFFFFF"/>
              </a:highlight>
              <a:latin typeface="Poppins"/>
              <a:ea typeface="Poppins"/>
              <a:cs typeface="Poppins"/>
              <a:sym typeface="Poppins"/>
            </a:endParaRPr>
          </a:p>
          <a:p>
            <a:pPr marL="0" lvl="0" indent="0" algn="l" rtl="0">
              <a:lnSpc>
                <a:spcPct val="250000"/>
              </a:lnSpc>
              <a:spcBef>
                <a:spcPts val="0"/>
              </a:spcBef>
              <a:spcAft>
                <a:spcPts val="0"/>
              </a:spcAft>
              <a:buNone/>
            </a:pPr>
            <a:endParaRPr sz="1800" b="1" dirty="0">
              <a:solidFill>
                <a:srgbClr val="444746"/>
              </a:solidFill>
              <a:highlight>
                <a:srgbClr val="FFFFFF"/>
              </a:highlight>
              <a:latin typeface="Poppins"/>
              <a:ea typeface="Poppins"/>
              <a:cs typeface="Poppins"/>
              <a:sym typeface="Poppins"/>
            </a:endParaRPr>
          </a:p>
          <a:p>
            <a:pPr marL="0" lvl="0" indent="0" algn="l" rtl="0">
              <a:lnSpc>
                <a:spcPct val="250000"/>
              </a:lnSpc>
              <a:spcBef>
                <a:spcPts val="0"/>
              </a:spcBef>
              <a:spcAft>
                <a:spcPts val="0"/>
              </a:spcAft>
              <a:buNone/>
            </a:pPr>
            <a:r>
              <a:rPr lang="en-US" sz="1800" b="1" dirty="0">
                <a:solidFill>
                  <a:srgbClr val="444746"/>
                </a:solidFill>
                <a:highlight>
                  <a:srgbClr val="FFFFFF"/>
                </a:highlight>
                <a:latin typeface="Poppins"/>
                <a:ea typeface="Poppins"/>
                <a:cs typeface="Poppins"/>
                <a:sym typeface="Poppins"/>
              </a:rPr>
              <a:t>E</a:t>
            </a:r>
            <a:endParaRPr sz="1800" b="1" dirty="0">
              <a:solidFill>
                <a:srgbClr val="444746"/>
              </a:solidFill>
              <a:highlight>
                <a:srgbClr val="FFFFFF"/>
              </a:highlight>
              <a:latin typeface="Poppins"/>
              <a:ea typeface="Poppins"/>
              <a:cs typeface="Poppins"/>
              <a:sym typeface="Poppi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4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5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4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5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5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5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5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5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5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5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4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5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
      <a:dk1>
        <a:srgbClr val="000000"/>
      </a:dk1>
      <a:lt1>
        <a:srgbClr val="FFFFFF"/>
      </a:lt1>
      <a:dk2>
        <a:srgbClr val="474748"/>
      </a:dk2>
      <a:lt2>
        <a:srgbClr val="E7E6E6"/>
      </a:lt2>
      <a:accent1>
        <a:srgbClr val="59BCC7"/>
      </a:accent1>
      <a:accent2>
        <a:srgbClr val="355DAB"/>
      </a:accent2>
      <a:accent3>
        <a:srgbClr val="00A880"/>
      </a:accent3>
      <a:accent4>
        <a:srgbClr val="ED2891"/>
      </a:accent4>
      <a:accent5>
        <a:srgbClr val="EA155B"/>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59BCC7"/>
      </a:accent1>
      <a:accent2>
        <a:srgbClr val="355DAB"/>
      </a:accent2>
      <a:accent3>
        <a:srgbClr val="00A880"/>
      </a:accent3>
      <a:accent4>
        <a:srgbClr val="ED2891"/>
      </a:accent4>
      <a:accent5>
        <a:srgbClr val="EA155B"/>
      </a:accent5>
      <a:accent6>
        <a:srgbClr val="474748"/>
      </a:accent6>
      <a:hlink>
        <a:srgbClr val="00A880"/>
      </a:hlink>
      <a:folHlink>
        <a:srgbClr val="355DA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ED2891"/>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DE08CC696184A4EAF1EC7095BAD2AA1" ma:contentTypeVersion="19" ma:contentTypeDescription="Create a new document." ma:contentTypeScope="" ma:versionID="eb4fb4b37a562a645d4f6a47bb27f744">
  <xsd:schema xmlns:xsd="http://www.w3.org/2001/XMLSchema" xmlns:xs="http://www.w3.org/2001/XMLSchema" xmlns:p="http://schemas.microsoft.com/office/2006/metadata/properties" xmlns:ns2="a61ac17d-acd7-4541-bae9-b373390ade19" xmlns:ns3="4c809d59-d92c-4eeb-8e61-f697f9bbde70" xmlns:ns4="2b04e3bf-eb77-48e0-9993-e01b67b1c33a" targetNamespace="http://schemas.microsoft.com/office/2006/metadata/properties" ma:root="true" ma:fieldsID="8708d1caa17926d54e1cc9b1a9e76172" ns2:_="" ns3:_="" ns4:_="">
    <xsd:import namespace="a61ac17d-acd7-4541-bae9-b373390ade19"/>
    <xsd:import namespace="4c809d59-d92c-4eeb-8e61-f697f9bbde70"/>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ac17d-acd7-4541-bae9-b373390ade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c809d59-d92c-4eeb-8e61-f697f9bbde7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8aa3cf98-e111-4e77-b6fe-f4731449b4e9}" ma:internalName="TaxCatchAll" ma:showField="CatchAllData" ma:web="4c809d59-d92c-4eeb-8e61-f697f9bbde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b04e3bf-eb77-48e0-9993-e01b67b1c33a" xsi:nil="true"/>
    <lcf76f155ced4ddcb4097134ff3c332f xmlns="a61ac17d-acd7-4541-bae9-b373390ade1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0EC3B32-A7EF-48C0-9521-174BF6B3EC0C}"/>
</file>

<file path=customXml/itemProps2.xml><?xml version="1.0" encoding="utf-8"?>
<ds:datastoreItem xmlns:ds="http://schemas.openxmlformats.org/officeDocument/2006/customXml" ds:itemID="{E08072D3-DE0B-4E52-990A-79D6810FFEEC}"/>
</file>

<file path=customXml/itemProps3.xml><?xml version="1.0" encoding="utf-8"?>
<ds:datastoreItem xmlns:ds="http://schemas.openxmlformats.org/officeDocument/2006/customXml" ds:itemID="{DAF98988-05DB-4D75-BC07-C1810A336FAA}"/>
</file>

<file path=docProps/app.xml><?xml version="1.0" encoding="utf-8"?>
<Properties xmlns="http://schemas.openxmlformats.org/officeDocument/2006/extended-properties" xmlns:vt="http://schemas.openxmlformats.org/officeDocument/2006/docPropsVTypes">
  <TotalTime>3</TotalTime>
  <Words>8290</Words>
  <Application>Microsoft Macintosh PowerPoint</Application>
  <PresentationFormat>Widescreen</PresentationFormat>
  <Paragraphs>575</Paragraphs>
  <Slides>37</Slides>
  <Notes>37</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37</vt:i4>
      </vt:variant>
    </vt:vector>
  </HeadingPairs>
  <TitlesOfParts>
    <vt:vector size="51" baseType="lpstr">
      <vt:lpstr>Roboto Light</vt:lpstr>
      <vt:lpstr>Poppins</vt:lpstr>
      <vt:lpstr>Bebas Neue</vt:lpstr>
      <vt:lpstr>Caveat</vt:lpstr>
      <vt:lpstr>Arial</vt:lpstr>
      <vt:lpstr>Merriweather Sans</vt:lpstr>
      <vt:lpstr>Century Gothic</vt:lpstr>
      <vt:lpstr>Twentieth Century</vt:lpstr>
      <vt:lpstr>Calibri</vt:lpstr>
      <vt:lpstr>Roboto</vt:lpstr>
      <vt:lpstr>Raleway</vt:lpstr>
      <vt:lpstr>Office Theme</vt:lpstr>
      <vt:lpstr>Office Theme</vt:lpstr>
      <vt:lpstr>Office Theme</vt:lpstr>
      <vt:lpstr>PowerPoint Presentation</vt:lpstr>
      <vt:lpstr>Learning Objectives</vt:lpstr>
      <vt:lpstr>AGENDA</vt:lpstr>
      <vt:lpstr>ICEBREAKER </vt:lpstr>
      <vt:lpstr>Gender sensitive M&amp;E - what is it and why does it matter?</vt:lpstr>
      <vt:lpstr>Story time</vt:lpstr>
      <vt:lpstr>Gender-sensitive monitoring and evaluation</vt:lpstr>
      <vt:lpstr>Why integrate a gender lens into M&amp;E? </vt:lpstr>
      <vt:lpstr>What are gender equality results?</vt:lpstr>
      <vt:lpstr>PowerPoint Presentation</vt:lpstr>
      <vt:lpstr>A360 simplified theory of change </vt:lpstr>
      <vt:lpstr>2. how does this work in practice? Gender in the M&amp;E Cycle</vt:lpstr>
      <vt:lpstr>Gender and the M&amp;E Cycle </vt:lpstr>
      <vt:lpstr>M&amp;E PLanning </vt:lpstr>
      <vt:lpstr>Determining your gender equality M&amp;E questions </vt:lpstr>
      <vt:lpstr>What are gender sensitive indicators? </vt:lpstr>
      <vt:lpstr>PowerPoint Presentation</vt:lpstr>
      <vt:lpstr>Types of gender equality indicators </vt:lpstr>
      <vt:lpstr>SORT the indicator!</vt:lpstr>
      <vt:lpstr>SORTED!</vt:lpstr>
      <vt:lpstr>Formulating qualitative indicators</vt:lpstr>
      <vt:lpstr>Formulating qualitative indicators</vt:lpstr>
      <vt:lpstr>M&amp;E approaches and methods </vt:lpstr>
      <vt:lpstr>Selecting a suitable M&amp;E approach   </vt:lpstr>
      <vt:lpstr>Consider using participatory methods </vt:lpstr>
      <vt:lpstr>Consider using participatory methods </vt:lpstr>
      <vt:lpstr>Consider using participatory methods </vt:lpstr>
      <vt:lpstr>Consider using participatory methods </vt:lpstr>
      <vt:lpstr>Consider using participatory methods </vt:lpstr>
      <vt:lpstr>M&amp;E tools  and data collection </vt:lpstr>
      <vt:lpstr>BRAINSTORM</vt:lpstr>
      <vt:lpstr>Risks, safeguarding, and ethical considerations </vt:lpstr>
      <vt:lpstr>  3. What does this mean for your role?</vt:lpstr>
      <vt:lpstr>PowerPoint Presentation</vt:lpstr>
      <vt:lpstr>Key Takeaways</vt:lpstr>
      <vt:lpstr>  4. further resources</vt:lpstr>
      <vt:lpstr>Further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Becky Zelikson</cp:lastModifiedBy>
  <cp:revision>3</cp:revision>
  <dcterms:modified xsi:type="dcterms:W3CDTF">2025-07-31T22:05:56Z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0x0101007DE08CC696184A4EAF1EC7095BAD2AA1</vt:lpwstr>
  </property>
</Properties>
</file>